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3" r:id="rId10"/>
    <p:sldId id="264" r:id="rId11"/>
    <p:sldId id="265" r:id="rId12"/>
    <p:sldId id="266" r:id="rId13"/>
    <p:sldId id="267" r:id="rId14"/>
    <p:sldId id="274" r:id="rId15"/>
    <p:sldId id="268" r:id="rId16"/>
    <p:sldId id="269" r:id="rId17"/>
    <p:sldId id="271" r:id="rId18"/>
    <p:sldId id="272"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80" d="100"/>
          <a:sy n="80" d="100"/>
        </p:scale>
        <p:origin x="-96" y="-600"/>
      </p:cViewPr>
      <p:guideLst>
        <p:guide orient="horz" pos="2137"/>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A4307-5C1C-49DD-9142-50F1656E4AAE}"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F06BBE30-F8CD-40BD-9980-CB23E79D1834}">
      <dgm:prSet phldrT="[Текст]"/>
      <dgm:spPr/>
      <dgm:t>
        <a:bodyPr/>
        <a:lstStyle/>
        <a:p>
          <a:r>
            <a:rPr lang="ru-RU" dirty="0" smtClean="0"/>
            <a:t>Читательская грамотность</a:t>
          </a:r>
          <a:endParaRPr lang="ru-RU" dirty="0"/>
        </a:p>
      </dgm:t>
    </dgm:pt>
    <dgm:pt modelId="{5AB7307F-3A50-4696-9E94-DCD89A0CA3FA}" type="parTrans" cxnId="{2A90AC08-8465-4461-BD09-793DA7DA446B}">
      <dgm:prSet/>
      <dgm:spPr/>
      <dgm:t>
        <a:bodyPr/>
        <a:lstStyle/>
        <a:p>
          <a:endParaRPr lang="ru-RU"/>
        </a:p>
      </dgm:t>
    </dgm:pt>
    <dgm:pt modelId="{D768C9EB-D1D0-4066-AD8D-F89CE7DFC4C3}" type="sibTrans" cxnId="{2A90AC08-8465-4461-BD09-793DA7DA446B}">
      <dgm:prSet/>
      <dgm:spPr/>
      <dgm:t>
        <a:bodyPr/>
        <a:lstStyle/>
        <a:p>
          <a:endParaRPr lang="ru-RU"/>
        </a:p>
      </dgm:t>
    </dgm:pt>
    <dgm:pt modelId="{2104CD2C-D551-418D-B7FA-9B40B4E354A6}">
      <dgm:prSet phldrT="[Текст]"/>
      <dgm:spPr/>
      <dgm:t>
        <a:bodyPr/>
        <a:lstStyle/>
        <a:p>
          <a:r>
            <a:rPr lang="ru-RU" dirty="0" smtClean="0"/>
            <a:t>Математическая грамотность</a:t>
          </a:r>
          <a:endParaRPr lang="ru-RU" dirty="0"/>
        </a:p>
      </dgm:t>
    </dgm:pt>
    <dgm:pt modelId="{5D0B8C6F-4EC7-4328-A740-6C47E665A20E}" type="parTrans" cxnId="{98414032-EE6E-4CC3-9FEF-92567D0F0AB3}">
      <dgm:prSet/>
      <dgm:spPr/>
      <dgm:t>
        <a:bodyPr/>
        <a:lstStyle/>
        <a:p>
          <a:endParaRPr lang="ru-RU"/>
        </a:p>
      </dgm:t>
    </dgm:pt>
    <dgm:pt modelId="{E6E7A671-78C7-435F-B694-F05FB88D2CE6}" type="sibTrans" cxnId="{98414032-EE6E-4CC3-9FEF-92567D0F0AB3}">
      <dgm:prSet/>
      <dgm:spPr/>
      <dgm:t>
        <a:bodyPr/>
        <a:lstStyle/>
        <a:p>
          <a:endParaRPr lang="ru-RU"/>
        </a:p>
      </dgm:t>
    </dgm:pt>
    <dgm:pt modelId="{C17EA50C-D235-48C5-9130-CB26E4A28367}">
      <dgm:prSet phldrT="[Текст]"/>
      <dgm:spPr/>
      <dgm:t>
        <a:bodyPr/>
        <a:lstStyle/>
        <a:p>
          <a:r>
            <a:rPr lang="ru-RU" dirty="0" smtClean="0"/>
            <a:t>Естественнонаучная грамотность</a:t>
          </a:r>
          <a:endParaRPr lang="ru-RU" dirty="0"/>
        </a:p>
      </dgm:t>
    </dgm:pt>
    <dgm:pt modelId="{BFE506DE-BC7E-47D8-9BEB-6F1B491739A3}" type="parTrans" cxnId="{2A74337B-04DC-4B3D-82E8-420C51285334}">
      <dgm:prSet/>
      <dgm:spPr/>
      <dgm:t>
        <a:bodyPr/>
        <a:lstStyle/>
        <a:p>
          <a:endParaRPr lang="ru-RU"/>
        </a:p>
      </dgm:t>
    </dgm:pt>
    <dgm:pt modelId="{F4AED10F-C3D3-4895-8898-2A926FF5BB8C}" type="sibTrans" cxnId="{2A74337B-04DC-4B3D-82E8-420C51285334}">
      <dgm:prSet/>
      <dgm:spPr/>
      <dgm:t>
        <a:bodyPr/>
        <a:lstStyle/>
        <a:p>
          <a:endParaRPr lang="ru-RU"/>
        </a:p>
      </dgm:t>
    </dgm:pt>
    <dgm:pt modelId="{B029A262-ABD3-4890-94DB-BE0715843607}">
      <dgm:prSet/>
      <dgm:spPr/>
      <dgm:t>
        <a:bodyPr/>
        <a:lstStyle/>
        <a:p>
          <a:r>
            <a:rPr lang="ru-RU" dirty="0" smtClean="0"/>
            <a:t>Финансовая грамотность</a:t>
          </a:r>
          <a:endParaRPr lang="ru-RU" dirty="0"/>
        </a:p>
      </dgm:t>
    </dgm:pt>
    <dgm:pt modelId="{C64FF97F-A94E-48A4-8828-B161174C7E8B}" type="parTrans" cxnId="{08D8539F-CEDF-44B5-B408-CFA954670B78}">
      <dgm:prSet/>
      <dgm:spPr/>
      <dgm:t>
        <a:bodyPr/>
        <a:lstStyle/>
        <a:p>
          <a:endParaRPr lang="ru-RU"/>
        </a:p>
      </dgm:t>
    </dgm:pt>
    <dgm:pt modelId="{6F05FFA7-0C7C-4ED6-8743-C9238E1CE02D}" type="sibTrans" cxnId="{08D8539F-CEDF-44B5-B408-CFA954670B78}">
      <dgm:prSet/>
      <dgm:spPr/>
      <dgm:t>
        <a:bodyPr/>
        <a:lstStyle/>
        <a:p>
          <a:endParaRPr lang="ru-RU"/>
        </a:p>
      </dgm:t>
    </dgm:pt>
    <dgm:pt modelId="{671EA4D3-A8D0-4925-824F-1D5034711053}">
      <dgm:prSet/>
      <dgm:spPr/>
      <dgm:t>
        <a:bodyPr/>
        <a:lstStyle/>
        <a:p>
          <a:r>
            <a:rPr lang="ru-RU" dirty="0" smtClean="0"/>
            <a:t>Креативное мышление</a:t>
          </a:r>
          <a:endParaRPr lang="ru-RU" dirty="0"/>
        </a:p>
      </dgm:t>
    </dgm:pt>
    <dgm:pt modelId="{7BE3067B-479E-4B87-AC84-7A19AAB883AC}" type="parTrans" cxnId="{A5BC1409-12E3-4FFE-8AFA-B69C3BC4D141}">
      <dgm:prSet/>
      <dgm:spPr/>
      <dgm:t>
        <a:bodyPr/>
        <a:lstStyle/>
        <a:p>
          <a:endParaRPr lang="ru-RU"/>
        </a:p>
      </dgm:t>
    </dgm:pt>
    <dgm:pt modelId="{FC8C9697-E078-49DC-BDC5-57032FAC1B53}" type="sibTrans" cxnId="{A5BC1409-12E3-4FFE-8AFA-B69C3BC4D141}">
      <dgm:prSet/>
      <dgm:spPr/>
      <dgm:t>
        <a:bodyPr/>
        <a:lstStyle/>
        <a:p>
          <a:endParaRPr lang="ru-RU"/>
        </a:p>
      </dgm:t>
    </dgm:pt>
    <dgm:pt modelId="{B76918F6-7B6B-4F44-B61D-A7B213EF6B17}">
      <dgm:prSet/>
      <dgm:spPr/>
      <dgm:t>
        <a:bodyPr/>
        <a:lstStyle/>
        <a:p>
          <a:r>
            <a:rPr lang="ru-RU" dirty="0" smtClean="0"/>
            <a:t>Глобальные компетентности</a:t>
          </a:r>
          <a:endParaRPr lang="ru-RU" dirty="0"/>
        </a:p>
      </dgm:t>
    </dgm:pt>
    <dgm:pt modelId="{10202A69-2BB6-4B13-A277-71240DF19734}" type="parTrans" cxnId="{4793011B-E475-4732-8A08-60602A9DDE6F}">
      <dgm:prSet/>
      <dgm:spPr/>
      <dgm:t>
        <a:bodyPr/>
        <a:lstStyle/>
        <a:p>
          <a:endParaRPr lang="ru-RU"/>
        </a:p>
      </dgm:t>
    </dgm:pt>
    <dgm:pt modelId="{42E4E250-C22E-46C4-8EFC-E58659A15AC7}" type="sibTrans" cxnId="{4793011B-E475-4732-8A08-60602A9DDE6F}">
      <dgm:prSet/>
      <dgm:spPr/>
      <dgm:t>
        <a:bodyPr/>
        <a:lstStyle/>
        <a:p>
          <a:endParaRPr lang="ru-RU"/>
        </a:p>
      </dgm:t>
    </dgm:pt>
    <dgm:pt modelId="{36AD3865-E36C-4C98-A808-B81254063DC0}" type="pres">
      <dgm:prSet presAssocID="{46AA4307-5C1C-49DD-9142-50F1656E4AAE}" presName="linear" presStyleCnt="0">
        <dgm:presLayoutVars>
          <dgm:dir/>
          <dgm:animLvl val="lvl"/>
          <dgm:resizeHandles val="exact"/>
        </dgm:presLayoutVars>
      </dgm:prSet>
      <dgm:spPr/>
      <dgm:t>
        <a:bodyPr/>
        <a:lstStyle/>
        <a:p>
          <a:endParaRPr lang="ru-RU"/>
        </a:p>
      </dgm:t>
    </dgm:pt>
    <dgm:pt modelId="{08B61F53-2D56-4F95-A1AD-D9538C43738E}" type="pres">
      <dgm:prSet presAssocID="{F06BBE30-F8CD-40BD-9980-CB23E79D1834}" presName="parentLin" presStyleCnt="0"/>
      <dgm:spPr/>
    </dgm:pt>
    <dgm:pt modelId="{EA61260A-7E2A-470A-862A-AB27AC4DF4DE}" type="pres">
      <dgm:prSet presAssocID="{F06BBE30-F8CD-40BD-9980-CB23E79D1834}" presName="parentLeftMargin" presStyleLbl="node1" presStyleIdx="0" presStyleCnt="6"/>
      <dgm:spPr/>
      <dgm:t>
        <a:bodyPr/>
        <a:lstStyle/>
        <a:p>
          <a:endParaRPr lang="ru-RU"/>
        </a:p>
      </dgm:t>
    </dgm:pt>
    <dgm:pt modelId="{937661BB-3923-416D-A2F7-858A4CDFB442}" type="pres">
      <dgm:prSet presAssocID="{F06BBE30-F8CD-40BD-9980-CB23E79D1834}" presName="parentText" presStyleLbl="node1" presStyleIdx="0" presStyleCnt="6">
        <dgm:presLayoutVars>
          <dgm:chMax val="0"/>
          <dgm:bulletEnabled val="1"/>
        </dgm:presLayoutVars>
      </dgm:prSet>
      <dgm:spPr/>
      <dgm:t>
        <a:bodyPr/>
        <a:lstStyle/>
        <a:p>
          <a:endParaRPr lang="ru-RU"/>
        </a:p>
      </dgm:t>
    </dgm:pt>
    <dgm:pt modelId="{98FDBB55-2B8E-4A53-AEF3-753DCFC7F0D1}" type="pres">
      <dgm:prSet presAssocID="{F06BBE30-F8CD-40BD-9980-CB23E79D1834}" presName="negativeSpace" presStyleCnt="0"/>
      <dgm:spPr/>
    </dgm:pt>
    <dgm:pt modelId="{46EAF133-EB49-43CC-8B14-E0D5185C05CC}" type="pres">
      <dgm:prSet presAssocID="{F06BBE30-F8CD-40BD-9980-CB23E79D1834}" presName="childText" presStyleLbl="conFgAcc1" presStyleIdx="0" presStyleCnt="6">
        <dgm:presLayoutVars>
          <dgm:bulletEnabled val="1"/>
        </dgm:presLayoutVars>
      </dgm:prSet>
      <dgm:spPr/>
    </dgm:pt>
    <dgm:pt modelId="{ABAED7C4-EAD7-4AEA-8CE5-6B4B04F5DF6F}" type="pres">
      <dgm:prSet presAssocID="{D768C9EB-D1D0-4066-AD8D-F89CE7DFC4C3}" presName="spaceBetweenRectangles" presStyleCnt="0"/>
      <dgm:spPr/>
    </dgm:pt>
    <dgm:pt modelId="{6CE7D20B-3940-4A04-8F73-0FEA73B237D4}" type="pres">
      <dgm:prSet presAssocID="{2104CD2C-D551-418D-B7FA-9B40B4E354A6}" presName="parentLin" presStyleCnt="0"/>
      <dgm:spPr/>
    </dgm:pt>
    <dgm:pt modelId="{F08F6863-122E-48D5-B9E6-919DE4C8362F}" type="pres">
      <dgm:prSet presAssocID="{2104CD2C-D551-418D-B7FA-9B40B4E354A6}" presName="parentLeftMargin" presStyleLbl="node1" presStyleIdx="0" presStyleCnt="6"/>
      <dgm:spPr/>
      <dgm:t>
        <a:bodyPr/>
        <a:lstStyle/>
        <a:p>
          <a:endParaRPr lang="ru-RU"/>
        </a:p>
      </dgm:t>
    </dgm:pt>
    <dgm:pt modelId="{3087D9A4-6DCD-4BA3-B16C-CE6B56AE5267}" type="pres">
      <dgm:prSet presAssocID="{2104CD2C-D551-418D-B7FA-9B40B4E354A6}" presName="parentText" presStyleLbl="node1" presStyleIdx="1" presStyleCnt="6">
        <dgm:presLayoutVars>
          <dgm:chMax val="0"/>
          <dgm:bulletEnabled val="1"/>
        </dgm:presLayoutVars>
      </dgm:prSet>
      <dgm:spPr/>
      <dgm:t>
        <a:bodyPr/>
        <a:lstStyle/>
        <a:p>
          <a:endParaRPr lang="ru-RU"/>
        </a:p>
      </dgm:t>
    </dgm:pt>
    <dgm:pt modelId="{E26BE95A-B664-4A9D-8CCA-B9160618B358}" type="pres">
      <dgm:prSet presAssocID="{2104CD2C-D551-418D-B7FA-9B40B4E354A6}" presName="negativeSpace" presStyleCnt="0"/>
      <dgm:spPr/>
    </dgm:pt>
    <dgm:pt modelId="{C9C71020-7C40-4DF6-8812-0E1BBA1C222F}" type="pres">
      <dgm:prSet presAssocID="{2104CD2C-D551-418D-B7FA-9B40B4E354A6}" presName="childText" presStyleLbl="conFgAcc1" presStyleIdx="1" presStyleCnt="6">
        <dgm:presLayoutVars>
          <dgm:bulletEnabled val="1"/>
        </dgm:presLayoutVars>
      </dgm:prSet>
      <dgm:spPr/>
    </dgm:pt>
    <dgm:pt modelId="{A13B2096-DD11-45F2-AB4A-B592AEE8647C}" type="pres">
      <dgm:prSet presAssocID="{E6E7A671-78C7-435F-B694-F05FB88D2CE6}" presName="spaceBetweenRectangles" presStyleCnt="0"/>
      <dgm:spPr/>
    </dgm:pt>
    <dgm:pt modelId="{A43069F5-0CC6-4E9D-9B30-30CA4C8CA2CA}" type="pres">
      <dgm:prSet presAssocID="{C17EA50C-D235-48C5-9130-CB26E4A28367}" presName="parentLin" presStyleCnt="0"/>
      <dgm:spPr/>
    </dgm:pt>
    <dgm:pt modelId="{563F2BF7-E41D-41F5-B21A-E5E7EE3ACBF5}" type="pres">
      <dgm:prSet presAssocID="{C17EA50C-D235-48C5-9130-CB26E4A28367}" presName="parentLeftMargin" presStyleLbl="node1" presStyleIdx="1" presStyleCnt="6"/>
      <dgm:spPr/>
      <dgm:t>
        <a:bodyPr/>
        <a:lstStyle/>
        <a:p>
          <a:endParaRPr lang="ru-RU"/>
        </a:p>
      </dgm:t>
    </dgm:pt>
    <dgm:pt modelId="{5D0936F4-132F-43E5-B90D-13F31DE11B53}" type="pres">
      <dgm:prSet presAssocID="{C17EA50C-D235-48C5-9130-CB26E4A28367}" presName="parentText" presStyleLbl="node1" presStyleIdx="2" presStyleCnt="6">
        <dgm:presLayoutVars>
          <dgm:chMax val="0"/>
          <dgm:bulletEnabled val="1"/>
        </dgm:presLayoutVars>
      </dgm:prSet>
      <dgm:spPr/>
      <dgm:t>
        <a:bodyPr/>
        <a:lstStyle/>
        <a:p>
          <a:endParaRPr lang="ru-RU"/>
        </a:p>
      </dgm:t>
    </dgm:pt>
    <dgm:pt modelId="{F6E49BC2-A3FB-42F5-B287-7E057DEC5D7D}" type="pres">
      <dgm:prSet presAssocID="{C17EA50C-D235-48C5-9130-CB26E4A28367}" presName="negativeSpace" presStyleCnt="0"/>
      <dgm:spPr/>
    </dgm:pt>
    <dgm:pt modelId="{B52AE872-0B2B-401F-B3E0-7E0323A898CD}" type="pres">
      <dgm:prSet presAssocID="{C17EA50C-D235-48C5-9130-CB26E4A28367}" presName="childText" presStyleLbl="conFgAcc1" presStyleIdx="2" presStyleCnt="6">
        <dgm:presLayoutVars>
          <dgm:bulletEnabled val="1"/>
        </dgm:presLayoutVars>
      </dgm:prSet>
      <dgm:spPr/>
    </dgm:pt>
    <dgm:pt modelId="{A655664D-B699-4FA7-AF1F-5AD37C53DBE3}" type="pres">
      <dgm:prSet presAssocID="{F4AED10F-C3D3-4895-8898-2A926FF5BB8C}" presName="spaceBetweenRectangles" presStyleCnt="0"/>
      <dgm:spPr/>
    </dgm:pt>
    <dgm:pt modelId="{6CCCCA1C-48CF-47F6-B7B4-1C797B66882C}" type="pres">
      <dgm:prSet presAssocID="{B029A262-ABD3-4890-94DB-BE0715843607}" presName="parentLin" presStyleCnt="0"/>
      <dgm:spPr/>
    </dgm:pt>
    <dgm:pt modelId="{3EFC1141-8A60-474B-8EF8-F2B02B52CB76}" type="pres">
      <dgm:prSet presAssocID="{B029A262-ABD3-4890-94DB-BE0715843607}" presName="parentLeftMargin" presStyleLbl="node1" presStyleIdx="2" presStyleCnt="6"/>
      <dgm:spPr/>
      <dgm:t>
        <a:bodyPr/>
        <a:lstStyle/>
        <a:p>
          <a:endParaRPr lang="ru-RU"/>
        </a:p>
      </dgm:t>
    </dgm:pt>
    <dgm:pt modelId="{FDAE9F12-4C84-4524-9267-CCD1107865D9}" type="pres">
      <dgm:prSet presAssocID="{B029A262-ABD3-4890-94DB-BE0715843607}" presName="parentText" presStyleLbl="node1" presStyleIdx="3" presStyleCnt="6">
        <dgm:presLayoutVars>
          <dgm:chMax val="0"/>
          <dgm:bulletEnabled val="1"/>
        </dgm:presLayoutVars>
      </dgm:prSet>
      <dgm:spPr/>
      <dgm:t>
        <a:bodyPr/>
        <a:lstStyle/>
        <a:p>
          <a:endParaRPr lang="ru-RU"/>
        </a:p>
      </dgm:t>
    </dgm:pt>
    <dgm:pt modelId="{CA5C5115-32E3-42C0-8957-34F2B8EB3CA1}" type="pres">
      <dgm:prSet presAssocID="{B029A262-ABD3-4890-94DB-BE0715843607}" presName="negativeSpace" presStyleCnt="0"/>
      <dgm:spPr/>
    </dgm:pt>
    <dgm:pt modelId="{6B72809A-B11E-4B8A-A4A0-116C52E02033}" type="pres">
      <dgm:prSet presAssocID="{B029A262-ABD3-4890-94DB-BE0715843607}" presName="childText" presStyleLbl="conFgAcc1" presStyleIdx="3" presStyleCnt="6">
        <dgm:presLayoutVars>
          <dgm:bulletEnabled val="1"/>
        </dgm:presLayoutVars>
      </dgm:prSet>
      <dgm:spPr/>
    </dgm:pt>
    <dgm:pt modelId="{4C1ED6DE-10E3-49F6-8017-D80FBDBC2EE9}" type="pres">
      <dgm:prSet presAssocID="{6F05FFA7-0C7C-4ED6-8743-C9238E1CE02D}" presName="spaceBetweenRectangles" presStyleCnt="0"/>
      <dgm:spPr/>
    </dgm:pt>
    <dgm:pt modelId="{853460F0-E4B5-40AE-8648-8CC67F2CCEB6}" type="pres">
      <dgm:prSet presAssocID="{B76918F6-7B6B-4F44-B61D-A7B213EF6B17}" presName="parentLin" presStyleCnt="0"/>
      <dgm:spPr/>
    </dgm:pt>
    <dgm:pt modelId="{25134F42-EFEA-4D73-98B5-CC598A474A6E}" type="pres">
      <dgm:prSet presAssocID="{B76918F6-7B6B-4F44-B61D-A7B213EF6B17}" presName="parentLeftMargin" presStyleLbl="node1" presStyleIdx="3" presStyleCnt="6"/>
      <dgm:spPr/>
      <dgm:t>
        <a:bodyPr/>
        <a:lstStyle/>
        <a:p>
          <a:endParaRPr lang="ru-RU"/>
        </a:p>
      </dgm:t>
    </dgm:pt>
    <dgm:pt modelId="{DFED25BF-9FEF-44F6-9565-3981BBC6A22E}" type="pres">
      <dgm:prSet presAssocID="{B76918F6-7B6B-4F44-B61D-A7B213EF6B17}" presName="parentText" presStyleLbl="node1" presStyleIdx="4" presStyleCnt="6">
        <dgm:presLayoutVars>
          <dgm:chMax val="0"/>
          <dgm:bulletEnabled val="1"/>
        </dgm:presLayoutVars>
      </dgm:prSet>
      <dgm:spPr/>
      <dgm:t>
        <a:bodyPr/>
        <a:lstStyle/>
        <a:p>
          <a:endParaRPr lang="ru-RU"/>
        </a:p>
      </dgm:t>
    </dgm:pt>
    <dgm:pt modelId="{E1B8B3D7-D725-46DD-969A-DB4ADDF1DC9E}" type="pres">
      <dgm:prSet presAssocID="{B76918F6-7B6B-4F44-B61D-A7B213EF6B17}" presName="negativeSpace" presStyleCnt="0"/>
      <dgm:spPr/>
    </dgm:pt>
    <dgm:pt modelId="{B364A269-6B3B-459C-83DE-6D0EBB462060}" type="pres">
      <dgm:prSet presAssocID="{B76918F6-7B6B-4F44-B61D-A7B213EF6B17}" presName="childText" presStyleLbl="conFgAcc1" presStyleIdx="4" presStyleCnt="6">
        <dgm:presLayoutVars>
          <dgm:bulletEnabled val="1"/>
        </dgm:presLayoutVars>
      </dgm:prSet>
      <dgm:spPr/>
    </dgm:pt>
    <dgm:pt modelId="{3DF37AFA-2696-4115-A228-C058B67AEF60}" type="pres">
      <dgm:prSet presAssocID="{42E4E250-C22E-46C4-8EFC-E58659A15AC7}" presName="spaceBetweenRectangles" presStyleCnt="0"/>
      <dgm:spPr/>
    </dgm:pt>
    <dgm:pt modelId="{352E066F-C6FA-4349-A4EE-C810D96D7D58}" type="pres">
      <dgm:prSet presAssocID="{671EA4D3-A8D0-4925-824F-1D5034711053}" presName="parentLin" presStyleCnt="0"/>
      <dgm:spPr/>
    </dgm:pt>
    <dgm:pt modelId="{806F1181-68C1-486D-8DC7-1A831A076802}" type="pres">
      <dgm:prSet presAssocID="{671EA4D3-A8D0-4925-824F-1D5034711053}" presName="parentLeftMargin" presStyleLbl="node1" presStyleIdx="4" presStyleCnt="6"/>
      <dgm:spPr/>
      <dgm:t>
        <a:bodyPr/>
        <a:lstStyle/>
        <a:p>
          <a:endParaRPr lang="ru-RU"/>
        </a:p>
      </dgm:t>
    </dgm:pt>
    <dgm:pt modelId="{01C4160B-9F5B-4BE5-9470-7A6B2D032C7A}" type="pres">
      <dgm:prSet presAssocID="{671EA4D3-A8D0-4925-824F-1D5034711053}" presName="parentText" presStyleLbl="node1" presStyleIdx="5" presStyleCnt="6">
        <dgm:presLayoutVars>
          <dgm:chMax val="0"/>
          <dgm:bulletEnabled val="1"/>
        </dgm:presLayoutVars>
      </dgm:prSet>
      <dgm:spPr/>
      <dgm:t>
        <a:bodyPr/>
        <a:lstStyle/>
        <a:p>
          <a:endParaRPr lang="ru-RU"/>
        </a:p>
      </dgm:t>
    </dgm:pt>
    <dgm:pt modelId="{C59C331A-4BF2-4B18-AC70-A230B4DB1A65}" type="pres">
      <dgm:prSet presAssocID="{671EA4D3-A8D0-4925-824F-1D5034711053}" presName="negativeSpace" presStyleCnt="0"/>
      <dgm:spPr/>
    </dgm:pt>
    <dgm:pt modelId="{20AC8E56-CD39-4632-8BB2-F461C34BB744}" type="pres">
      <dgm:prSet presAssocID="{671EA4D3-A8D0-4925-824F-1D5034711053}" presName="childText" presStyleLbl="conFgAcc1" presStyleIdx="5" presStyleCnt="6">
        <dgm:presLayoutVars>
          <dgm:bulletEnabled val="1"/>
        </dgm:presLayoutVars>
      </dgm:prSet>
      <dgm:spPr/>
    </dgm:pt>
  </dgm:ptLst>
  <dgm:cxnLst>
    <dgm:cxn modelId="{DBE85C78-F775-44CF-845F-ABBD9E45986B}" type="presOf" srcId="{B029A262-ABD3-4890-94DB-BE0715843607}" destId="{3EFC1141-8A60-474B-8EF8-F2B02B52CB76}" srcOrd="0" destOrd="0" presId="urn:microsoft.com/office/officeart/2005/8/layout/list1"/>
    <dgm:cxn modelId="{A594BFF2-1793-4D14-8FCD-8F7EBB01C494}" type="presOf" srcId="{B76918F6-7B6B-4F44-B61D-A7B213EF6B17}" destId="{DFED25BF-9FEF-44F6-9565-3981BBC6A22E}" srcOrd="1" destOrd="0" presId="urn:microsoft.com/office/officeart/2005/8/layout/list1"/>
    <dgm:cxn modelId="{B673BB45-5A70-4CDD-94CD-564E67FE8024}" type="presOf" srcId="{2104CD2C-D551-418D-B7FA-9B40B4E354A6}" destId="{F08F6863-122E-48D5-B9E6-919DE4C8362F}" srcOrd="0" destOrd="0" presId="urn:microsoft.com/office/officeart/2005/8/layout/list1"/>
    <dgm:cxn modelId="{5D2D4F45-4567-41D8-8C63-56092CBB61B3}" type="presOf" srcId="{46AA4307-5C1C-49DD-9142-50F1656E4AAE}" destId="{36AD3865-E36C-4C98-A808-B81254063DC0}" srcOrd="0" destOrd="0" presId="urn:microsoft.com/office/officeart/2005/8/layout/list1"/>
    <dgm:cxn modelId="{A0D81953-F330-4152-8A0F-96D41793873D}" type="presOf" srcId="{F06BBE30-F8CD-40BD-9980-CB23E79D1834}" destId="{EA61260A-7E2A-470A-862A-AB27AC4DF4DE}" srcOrd="0" destOrd="0" presId="urn:microsoft.com/office/officeart/2005/8/layout/list1"/>
    <dgm:cxn modelId="{A5BC1409-12E3-4FFE-8AFA-B69C3BC4D141}" srcId="{46AA4307-5C1C-49DD-9142-50F1656E4AAE}" destId="{671EA4D3-A8D0-4925-824F-1D5034711053}" srcOrd="5" destOrd="0" parTransId="{7BE3067B-479E-4B87-AC84-7A19AAB883AC}" sibTransId="{FC8C9697-E078-49DC-BDC5-57032FAC1B53}"/>
    <dgm:cxn modelId="{98414032-EE6E-4CC3-9FEF-92567D0F0AB3}" srcId="{46AA4307-5C1C-49DD-9142-50F1656E4AAE}" destId="{2104CD2C-D551-418D-B7FA-9B40B4E354A6}" srcOrd="1" destOrd="0" parTransId="{5D0B8C6F-4EC7-4328-A740-6C47E665A20E}" sibTransId="{E6E7A671-78C7-435F-B694-F05FB88D2CE6}"/>
    <dgm:cxn modelId="{4DC5AC31-C82D-4933-BADD-E72894199400}" type="presOf" srcId="{B029A262-ABD3-4890-94DB-BE0715843607}" destId="{FDAE9F12-4C84-4524-9267-CCD1107865D9}" srcOrd="1" destOrd="0" presId="urn:microsoft.com/office/officeart/2005/8/layout/list1"/>
    <dgm:cxn modelId="{DCFB59EF-9DE1-4F31-8969-45A73B346391}" type="presOf" srcId="{C17EA50C-D235-48C5-9130-CB26E4A28367}" destId="{5D0936F4-132F-43E5-B90D-13F31DE11B53}" srcOrd="1" destOrd="0" presId="urn:microsoft.com/office/officeart/2005/8/layout/list1"/>
    <dgm:cxn modelId="{B80110B5-90F0-4F5A-83CE-4594A4F5B669}" type="presOf" srcId="{B76918F6-7B6B-4F44-B61D-A7B213EF6B17}" destId="{25134F42-EFEA-4D73-98B5-CC598A474A6E}" srcOrd="0" destOrd="0" presId="urn:microsoft.com/office/officeart/2005/8/layout/list1"/>
    <dgm:cxn modelId="{1232D25D-CF03-46D8-841E-9C69B56E428B}" type="presOf" srcId="{671EA4D3-A8D0-4925-824F-1D5034711053}" destId="{01C4160B-9F5B-4BE5-9470-7A6B2D032C7A}" srcOrd="1" destOrd="0" presId="urn:microsoft.com/office/officeart/2005/8/layout/list1"/>
    <dgm:cxn modelId="{4793011B-E475-4732-8A08-60602A9DDE6F}" srcId="{46AA4307-5C1C-49DD-9142-50F1656E4AAE}" destId="{B76918F6-7B6B-4F44-B61D-A7B213EF6B17}" srcOrd="4" destOrd="0" parTransId="{10202A69-2BB6-4B13-A277-71240DF19734}" sibTransId="{42E4E250-C22E-46C4-8EFC-E58659A15AC7}"/>
    <dgm:cxn modelId="{A739A2F2-4E0F-4282-8CF9-997E3F75FC8F}" type="presOf" srcId="{2104CD2C-D551-418D-B7FA-9B40B4E354A6}" destId="{3087D9A4-6DCD-4BA3-B16C-CE6B56AE5267}" srcOrd="1" destOrd="0" presId="urn:microsoft.com/office/officeart/2005/8/layout/list1"/>
    <dgm:cxn modelId="{020B7283-0327-4C44-8A93-AA8EFEA98589}" type="presOf" srcId="{F06BBE30-F8CD-40BD-9980-CB23E79D1834}" destId="{937661BB-3923-416D-A2F7-858A4CDFB442}" srcOrd="1" destOrd="0" presId="urn:microsoft.com/office/officeart/2005/8/layout/list1"/>
    <dgm:cxn modelId="{2A90AC08-8465-4461-BD09-793DA7DA446B}" srcId="{46AA4307-5C1C-49DD-9142-50F1656E4AAE}" destId="{F06BBE30-F8CD-40BD-9980-CB23E79D1834}" srcOrd="0" destOrd="0" parTransId="{5AB7307F-3A50-4696-9E94-DCD89A0CA3FA}" sibTransId="{D768C9EB-D1D0-4066-AD8D-F89CE7DFC4C3}"/>
    <dgm:cxn modelId="{E8103D70-FDD0-4231-B843-2E37D78391B6}" type="presOf" srcId="{671EA4D3-A8D0-4925-824F-1D5034711053}" destId="{806F1181-68C1-486D-8DC7-1A831A076802}" srcOrd="0" destOrd="0" presId="urn:microsoft.com/office/officeart/2005/8/layout/list1"/>
    <dgm:cxn modelId="{C6DD3BAE-BA16-4868-8DA9-41215C14A394}" type="presOf" srcId="{C17EA50C-D235-48C5-9130-CB26E4A28367}" destId="{563F2BF7-E41D-41F5-B21A-E5E7EE3ACBF5}" srcOrd="0" destOrd="0" presId="urn:microsoft.com/office/officeart/2005/8/layout/list1"/>
    <dgm:cxn modelId="{2A74337B-04DC-4B3D-82E8-420C51285334}" srcId="{46AA4307-5C1C-49DD-9142-50F1656E4AAE}" destId="{C17EA50C-D235-48C5-9130-CB26E4A28367}" srcOrd="2" destOrd="0" parTransId="{BFE506DE-BC7E-47D8-9BEB-6F1B491739A3}" sibTransId="{F4AED10F-C3D3-4895-8898-2A926FF5BB8C}"/>
    <dgm:cxn modelId="{08D8539F-CEDF-44B5-B408-CFA954670B78}" srcId="{46AA4307-5C1C-49DD-9142-50F1656E4AAE}" destId="{B029A262-ABD3-4890-94DB-BE0715843607}" srcOrd="3" destOrd="0" parTransId="{C64FF97F-A94E-48A4-8828-B161174C7E8B}" sibTransId="{6F05FFA7-0C7C-4ED6-8743-C9238E1CE02D}"/>
    <dgm:cxn modelId="{CD9666A0-E2C1-4380-B91B-6EC2CFAE5D68}" type="presParOf" srcId="{36AD3865-E36C-4C98-A808-B81254063DC0}" destId="{08B61F53-2D56-4F95-A1AD-D9538C43738E}" srcOrd="0" destOrd="0" presId="urn:microsoft.com/office/officeart/2005/8/layout/list1"/>
    <dgm:cxn modelId="{97684E5B-F06D-4A50-BB8C-8441B7AC6710}" type="presParOf" srcId="{08B61F53-2D56-4F95-A1AD-D9538C43738E}" destId="{EA61260A-7E2A-470A-862A-AB27AC4DF4DE}" srcOrd="0" destOrd="0" presId="urn:microsoft.com/office/officeart/2005/8/layout/list1"/>
    <dgm:cxn modelId="{469B02FF-6535-4BC9-BB1D-DCDE1F6E6E8D}" type="presParOf" srcId="{08B61F53-2D56-4F95-A1AD-D9538C43738E}" destId="{937661BB-3923-416D-A2F7-858A4CDFB442}" srcOrd="1" destOrd="0" presId="urn:microsoft.com/office/officeart/2005/8/layout/list1"/>
    <dgm:cxn modelId="{34144771-C496-47D1-B791-30371A794551}" type="presParOf" srcId="{36AD3865-E36C-4C98-A808-B81254063DC0}" destId="{98FDBB55-2B8E-4A53-AEF3-753DCFC7F0D1}" srcOrd="1" destOrd="0" presId="urn:microsoft.com/office/officeart/2005/8/layout/list1"/>
    <dgm:cxn modelId="{AC4B7F1D-CE42-4268-8952-CA7489F8C292}" type="presParOf" srcId="{36AD3865-E36C-4C98-A808-B81254063DC0}" destId="{46EAF133-EB49-43CC-8B14-E0D5185C05CC}" srcOrd="2" destOrd="0" presId="urn:microsoft.com/office/officeart/2005/8/layout/list1"/>
    <dgm:cxn modelId="{A042C4AC-B396-4243-A757-16D39AEBB15A}" type="presParOf" srcId="{36AD3865-E36C-4C98-A808-B81254063DC0}" destId="{ABAED7C4-EAD7-4AEA-8CE5-6B4B04F5DF6F}" srcOrd="3" destOrd="0" presId="urn:microsoft.com/office/officeart/2005/8/layout/list1"/>
    <dgm:cxn modelId="{EECBC6B7-FDB5-4D8D-87F7-3A8EE4382584}" type="presParOf" srcId="{36AD3865-E36C-4C98-A808-B81254063DC0}" destId="{6CE7D20B-3940-4A04-8F73-0FEA73B237D4}" srcOrd="4" destOrd="0" presId="urn:microsoft.com/office/officeart/2005/8/layout/list1"/>
    <dgm:cxn modelId="{8EC68679-48AF-430B-8965-0BA8ECB1BEF5}" type="presParOf" srcId="{6CE7D20B-3940-4A04-8F73-0FEA73B237D4}" destId="{F08F6863-122E-48D5-B9E6-919DE4C8362F}" srcOrd="0" destOrd="0" presId="urn:microsoft.com/office/officeart/2005/8/layout/list1"/>
    <dgm:cxn modelId="{7F840355-8165-4906-9D9E-AA3A4234E4E6}" type="presParOf" srcId="{6CE7D20B-3940-4A04-8F73-0FEA73B237D4}" destId="{3087D9A4-6DCD-4BA3-B16C-CE6B56AE5267}" srcOrd="1" destOrd="0" presId="urn:microsoft.com/office/officeart/2005/8/layout/list1"/>
    <dgm:cxn modelId="{179D6BCE-F126-4331-A675-C93A67EB7117}" type="presParOf" srcId="{36AD3865-E36C-4C98-A808-B81254063DC0}" destId="{E26BE95A-B664-4A9D-8CCA-B9160618B358}" srcOrd="5" destOrd="0" presId="urn:microsoft.com/office/officeart/2005/8/layout/list1"/>
    <dgm:cxn modelId="{15C440B0-0B58-4B38-BD87-47F4E1385B0A}" type="presParOf" srcId="{36AD3865-E36C-4C98-A808-B81254063DC0}" destId="{C9C71020-7C40-4DF6-8812-0E1BBA1C222F}" srcOrd="6" destOrd="0" presId="urn:microsoft.com/office/officeart/2005/8/layout/list1"/>
    <dgm:cxn modelId="{DB0E18F6-6C13-4567-ACA8-BBE1B2C01A8E}" type="presParOf" srcId="{36AD3865-E36C-4C98-A808-B81254063DC0}" destId="{A13B2096-DD11-45F2-AB4A-B592AEE8647C}" srcOrd="7" destOrd="0" presId="urn:microsoft.com/office/officeart/2005/8/layout/list1"/>
    <dgm:cxn modelId="{13D439FD-23AD-4CFA-8793-495D118A501C}" type="presParOf" srcId="{36AD3865-E36C-4C98-A808-B81254063DC0}" destId="{A43069F5-0CC6-4E9D-9B30-30CA4C8CA2CA}" srcOrd="8" destOrd="0" presId="urn:microsoft.com/office/officeart/2005/8/layout/list1"/>
    <dgm:cxn modelId="{74CD8371-F175-4FBD-B0BB-62018FD51C89}" type="presParOf" srcId="{A43069F5-0CC6-4E9D-9B30-30CA4C8CA2CA}" destId="{563F2BF7-E41D-41F5-B21A-E5E7EE3ACBF5}" srcOrd="0" destOrd="0" presId="urn:microsoft.com/office/officeart/2005/8/layout/list1"/>
    <dgm:cxn modelId="{2D4B4E37-704D-442A-B47C-855E7D58A7A9}" type="presParOf" srcId="{A43069F5-0CC6-4E9D-9B30-30CA4C8CA2CA}" destId="{5D0936F4-132F-43E5-B90D-13F31DE11B53}" srcOrd="1" destOrd="0" presId="urn:microsoft.com/office/officeart/2005/8/layout/list1"/>
    <dgm:cxn modelId="{ABC8948C-AA93-4FF3-8046-BC41F8064974}" type="presParOf" srcId="{36AD3865-E36C-4C98-A808-B81254063DC0}" destId="{F6E49BC2-A3FB-42F5-B287-7E057DEC5D7D}" srcOrd="9" destOrd="0" presId="urn:microsoft.com/office/officeart/2005/8/layout/list1"/>
    <dgm:cxn modelId="{6002D2B4-A813-482E-9C31-E2DD2F3705AF}" type="presParOf" srcId="{36AD3865-E36C-4C98-A808-B81254063DC0}" destId="{B52AE872-0B2B-401F-B3E0-7E0323A898CD}" srcOrd="10" destOrd="0" presId="urn:microsoft.com/office/officeart/2005/8/layout/list1"/>
    <dgm:cxn modelId="{011D6B04-0F97-44DA-BA6B-B5D79F947CD0}" type="presParOf" srcId="{36AD3865-E36C-4C98-A808-B81254063DC0}" destId="{A655664D-B699-4FA7-AF1F-5AD37C53DBE3}" srcOrd="11" destOrd="0" presId="urn:microsoft.com/office/officeart/2005/8/layout/list1"/>
    <dgm:cxn modelId="{23DA5A54-4318-4711-A199-35464575A0B9}" type="presParOf" srcId="{36AD3865-E36C-4C98-A808-B81254063DC0}" destId="{6CCCCA1C-48CF-47F6-B7B4-1C797B66882C}" srcOrd="12" destOrd="0" presId="urn:microsoft.com/office/officeart/2005/8/layout/list1"/>
    <dgm:cxn modelId="{AA81A0C3-01D8-48C2-8DD1-27A8BEF98C29}" type="presParOf" srcId="{6CCCCA1C-48CF-47F6-B7B4-1C797B66882C}" destId="{3EFC1141-8A60-474B-8EF8-F2B02B52CB76}" srcOrd="0" destOrd="0" presId="urn:microsoft.com/office/officeart/2005/8/layout/list1"/>
    <dgm:cxn modelId="{06594AB9-ED08-4DEB-AC65-61A533F46F26}" type="presParOf" srcId="{6CCCCA1C-48CF-47F6-B7B4-1C797B66882C}" destId="{FDAE9F12-4C84-4524-9267-CCD1107865D9}" srcOrd="1" destOrd="0" presId="urn:microsoft.com/office/officeart/2005/8/layout/list1"/>
    <dgm:cxn modelId="{29FE9F16-BA4B-4D5C-83A0-43EC69781A73}" type="presParOf" srcId="{36AD3865-E36C-4C98-A808-B81254063DC0}" destId="{CA5C5115-32E3-42C0-8957-34F2B8EB3CA1}" srcOrd="13" destOrd="0" presId="urn:microsoft.com/office/officeart/2005/8/layout/list1"/>
    <dgm:cxn modelId="{65699808-2EB6-4B01-8EC7-C6EE0EE6BA46}" type="presParOf" srcId="{36AD3865-E36C-4C98-A808-B81254063DC0}" destId="{6B72809A-B11E-4B8A-A4A0-116C52E02033}" srcOrd="14" destOrd="0" presId="urn:microsoft.com/office/officeart/2005/8/layout/list1"/>
    <dgm:cxn modelId="{39CEE110-1DB0-44B9-B9B9-491E062E0A23}" type="presParOf" srcId="{36AD3865-E36C-4C98-A808-B81254063DC0}" destId="{4C1ED6DE-10E3-49F6-8017-D80FBDBC2EE9}" srcOrd="15" destOrd="0" presId="urn:microsoft.com/office/officeart/2005/8/layout/list1"/>
    <dgm:cxn modelId="{2823D761-334F-487A-88DE-D1120EE6D956}" type="presParOf" srcId="{36AD3865-E36C-4C98-A808-B81254063DC0}" destId="{853460F0-E4B5-40AE-8648-8CC67F2CCEB6}" srcOrd="16" destOrd="0" presId="urn:microsoft.com/office/officeart/2005/8/layout/list1"/>
    <dgm:cxn modelId="{09CCC8DC-B203-4E1F-A6A0-24BD10B34F8C}" type="presParOf" srcId="{853460F0-E4B5-40AE-8648-8CC67F2CCEB6}" destId="{25134F42-EFEA-4D73-98B5-CC598A474A6E}" srcOrd="0" destOrd="0" presId="urn:microsoft.com/office/officeart/2005/8/layout/list1"/>
    <dgm:cxn modelId="{934C5F7C-45B7-4421-A578-5A2C8EB5F5C5}" type="presParOf" srcId="{853460F0-E4B5-40AE-8648-8CC67F2CCEB6}" destId="{DFED25BF-9FEF-44F6-9565-3981BBC6A22E}" srcOrd="1" destOrd="0" presId="urn:microsoft.com/office/officeart/2005/8/layout/list1"/>
    <dgm:cxn modelId="{E8DD91C3-E280-426B-8C9E-71D3402AA117}" type="presParOf" srcId="{36AD3865-E36C-4C98-A808-B81254063DC0}" destId="{E1B8B3D7-D725-46DD-969A-DB4ADDF1DC9E}" srcOrd="17" destOrd="0" presId="urn:microsoft.com/office/officeart/2005/8/layout/list1"/>
    <dgm:cxn modelId="{C08C7550-62FF-4AE7-B565-BCCB1FF629BE}" type="presParOf" srcId="{36AD3865-E36C-4C98-A808-B81254063DC0}" destId="{B364A269-6B3B-459C-83DE-6D0EBB462060}" srcOrd="18" destOrd="0" presId="urn:microsoft.com/office/officeart/2005/8/layout/list1"/>
    <dgm:cxn modelId="{B54874C7-C381-4AE5-82D6-3077649BB8FA}" type="presParOf" srcId="{36AD3865-E36C-4C98-A808-B81254063DC0}" destId="{3DF37AFA-2696-4115-A228-C058B67AEF60}" srcOrd="19" destOrd="0" presId="urn:microsoft.com/office/officeart/2005/8/layout/list1"/>
    <dgm:cxn modelId="{F375DE96-6329-485B-853B-A83BCBBF7C41}" type="presParOf" srcId="{36AD3865-E36C-4C98-A808-B81254063DC0}" destId="{352E066F-C6FA-4349-A4EE-C810D96D7D58}" srcOrd="20" destOrd="0" presId="urn:microsoft.com/office/officeart/2005/8/layout/list1"/>
    <dgm:cxn modelId="{C878F5DD-24AA-4AB1-A8AE-A13E68EDEAFD}" type="presParOf" srcId="{352E066F-C6FA-4349-A4EE-C810D96D7D58}" destId="{806F1181-68C1-486D-8DC7-1A831A076802}" srcOrd="0" destOrd="0" presId="urn:microsoft.com/office/officeart/2005/8/layout/list1"/>
    <dgm:cxn modelId="{E73D5BF2-3F8F-4D6B-8D94-BDFDC16A2857}" type="presParOf" srcId="{352E066F-C6FA-4349-A4EE-C810D96D7D58}" destId="{01C4160B-9F5B-4BE5-9470-7A6B2D032C7A}" srcOrd="1" destOrd="0" presId="urn:microsoft.com/office/officeart/2005/8/layout/list1"/>
    <dgm:cxn modelId="{9A15FF67-C5FC-42F9-81EA-62ACB01C5CBE}" type="presParOf" srcId="{36AD3865-E36C-4C98-A808-B81254063DC0}" destId="{C59C331A-4BF2-4B18-AC70-A230B4DB1A65}" srcOrd="21" destOrd="0" presId="urn:microsoft.com/office/officeart/2005/8/layout/list1"/>
    <dgm:cxn modelId="{4191A279-A6DA-4C8C-91A8-7B506680600C}" type="presParOf" srcId="{36AD3865-E36C-4C98-A808-B81254063DC0}" destId="{20AC8E56-CD39-4632-8BB2-F461C34BB744}"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EAF133-EB49-43CC-8B14-E0D5185C05CC}">
      <dsp:nvSpPr>
        <dsp:cNvPr id="0" name=""/>
        <dsp:cNvSpPr/>
      </dsp:nvSpPr>
      <dsp:spPr>
        <a:xfrm>
          <a:off x="0" y="305438"/>
          <a:ext cx="10058399" cy="3528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7661BB-3923-416D-A2F7-858A4CDFB442}">
      <dsp:nvSpPr>
        <dsp:cNvPr id="0" name=""/>
        <dsp:cNvSpPr/>
      </dsp:nvSpPr>
      <dsp:spPr>
        <a:xfrm>
          <a:off x="502920" y="98798"/>
          <a:ext cx="7040880" cy="4132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622300">
            <a:lnSpc>
              <a:spcPct val="90000"/>
            </a:lnSpc>
            <a:spcBef>
              <a:spcPct val="0"/>
            </a:spcBef>
            <a:spcAft>
              <a:spcPct val="35000"/>
            </a:spcAft>
          </a:pPr>
          <a:r>
            <a:rPr lang="ru-RU" sz="1400" kern="1200" dirty="0" smtClean="0"/>
            <a:t>Читательская грамотность</a:t>
          </a:r>
          <a:endParaRPr lang="ru-RU" sz="1400" kern="1200" dirty="0"/>
        </a:p>
      </dsp:txBody>
      <dsp:txXfrm>
        <a:off x="523095" y="118973"/>
        <a:ext cx="7000530" cy="372930"/>
      </dsp:txXfrm>
    </dsp:sp>
    <dsp:sp modelId="{C9C71020-7C40-4DF6-8812-0E1BBA1C222F}">
      <dsp:nvSpPr>
        <dsp:cNvPr id="0" name=""/>
        <dsp:cNvSpPr/>
      </dsp:nvSpPr>
      <dsp:spPr>
        <a:xfrm>
          <a:off x="0" y="940478"/>
          <a:ext cx="10058399" cy="352800"/>
        </a:xfrm>
        <a:prstGeom prst="rect">
          <a:avLst/>
        </a:prstGeom>
        <a:solidFill>
          <a:schemeClr val="lt1">
            <a:alpha val="90000"/>
            <a:hueOff val="0"/>
            <a:satOff val="0"/>
            <a:lumOff val="0"/>
            <a:alphaOff val="0"/>
          </a:schemeClr>
        </a:solidFill>
        <a:ln w="12700" cap="flat" cmpd="sng" algn="ctr">
          <a:solidFill>
            <a:schemeClr val="accent4">
              <a:hueOff val="-305671"/>
              <a:satOff val="-2049"/>
              <a:lumOff val="-2118"/>
              <a:alphaOff val="0"/>
            </a:schemeClr>
          </a:solidFill>
          <a:prstDash val="solid"/>
        </a:ln>
        <a:effectLst/>
      </dsp:spPr>
      <dsp:style>
        <a:lnRef idx="2">
          <a:scrgbClr r="0" g="0" b="0"/>
        </a:lnRef>
        <a:fillRef idx="1">
          <a:scrgbClr r="0" g="0" b="0"/>
        </a:fillRef>
        <a:effectRef idx="0">
          <a:scrgbClr r="0" g="0" b="0"/>
        </a:effectRef>
        <a:fontRef idx="minor"/>
      </dsp:style>
    </dsp:sp>
    <dsp:sp modelId="{3087D9A4-6DCD-4BA3-B16C-CE6B56AE5267}">
      <dsp:nvSpPr>
        <dsp:cNvPr id="0" name=""/>
        <dsp:cNvSpPr/>
      </dsp:nvSpPr>
      <dsp:spPr>
        <a:xfrm>
          <a:off x="502920" y="733838"/>
          <a:ext cx="7040880" cy="413280"/>
        </a:xfrm>
        <a:prstGeom prst="roundRect">
          <a:avLst/>
        </a:prstGeom>
        <a:solidFill>
          <a:schemeClr val="accent4">
            <a:hueOff val="-305671"/>
            <a:satOff val="-2049"/>
            <a:lumOff val="-211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622300">
            <a:lnSpc>
              <a:spcPct val="90000"/>
            </a:lnSpc>
            <a:spcBef>
              <a:spcPct val="0"/>
            </a:spcBef>
            <a:spcAft>
              <a:spcPct val="35000"/>
            </a:spcAft>
          </a:pPr>
          <a:r>
            <a:rPr lang="ru-RU" sz="1400" kern="1200" dirty="0" smtClean="0"/>
            <a:t>Математическая грамотность</a:t>
          </a:r>
          <a:endParaRPr lang="ru-RU" sz="1400" kern="1200" dirty="0"/>
        </a:p>
      </dsp:txBody>
      <dsp:txXfrm>
        <a:off x="523095" y="754013"/>
        <a:ext cx="7000530" cy="372930"/>
      </dsp:txXfrm>
    </dsp:sp>
    <dsp:sp modelId="{B52AE872-0B2B-401F-B3E0-7E0323A898CD}">
      <dsp:nvSpPr>
        <dsp:cNvPr id="0" name=""/>
        <dsp:cNvSpPr/>
      </dsp:nvSpPr>
      <dsp:spPr>
        <a:xfrm>
          <a:off x="0" y="1575518"/>
          <a:ext cx="10058399" cy="352800"/>
        </a:xfrm>
        <a:prstGeom prst="rect">
          <a:avLst/>
        </a:prstGeom>
        <a:solidFill>
          <a:schemeClr val="lt1">
            <a:alpha val="90000"/>
            <a:hueOff val="0"/>
            <a:satOff val="0"/>
            <a:lumOff val="0"/>
            <a:alphaOff val="0"/>
          </a:schemeClr>
        </a:solidFill>
        <a:ln w="12700" cap="flat" cmpd="sng" algn="ctr">
          <a:solidFill>
            <a:schemeClr val="accent4">
              <a:hueOff val="-611342"/>
              <a:satOff val="-4098"/>
              <a:lumOff val="-4236"/>
              <a:alphaOff val="0"/>
            </a:schemeClr>
          </a:solidFill>
          <a:prstDash val="solid"/>
        </a:ln>
        <a:effectLst/>
      </dsp:spPr>
      <dsp:style>
        <a:lnRef idx="2">
          <a:scrgbClr r="0" g="0" b="0"/>
        </a:lnRef>
        <a:fillRef idx="1">
          <a:scrgbClr r="0" g="0" b="0"/>
        </a:fillRef>
        <a:effectRef idx="0">
          <a:scrgbClr r="0" g="0" b="0"/>
        </a:effectRef>
        <a:fontRef idx="minor"/>
      </dsp:style>
    </dsp:sp>
    <dsp:sp modelId="{5D0936F4-132F-43E5-B90D-13F31DE11B53}">
      <dsp:nvSpPr>
        <dsp:cNvPr id="0" name=""/>
        <dsp:cNvSpPr/>
      </dsp:nvSpPr>
      <dsp:spPr>
        <a:xfrm>
          <a:off x="502920" y="1368878"/>
          <a:ext cx="7040880" cy="413280"/>
        </a:xfrm>
        <a:prstGeom prst="roundRect">
          <a:avLst/>
        </a:prstGeom>
        <a:solidFill>
          <a:schemeClr val="accent4">
            <a:hueOff val="-611342"/>
            <a:satOff val="-4098"/>
            <a:lumOff val="-42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622300">
            <a:lnSpc>
              <a:spcPct val="90000"/>
            </a:lnSpc>
            <a:spcBef>
              <a:spcPct val="0"/>
            </a:spcBef>
            <a:spcAft>
              <a:spcPct val="35000"/>
            </a:spcAft>
          </a:pPr>
          <a:r>
            <a:rPr lang="ru-RU" sz="1400" kern="1200" dirty="0" smtClean="0"/>
            <a:t>Естественнонаучная грамотность</a:t>
          </a:r>
          <a:endParaRPr lang="ru-RU" sz="1400" kern="1200" dirty="0"/>
        </a:p>
      </dsp:txBody>
      <dsp:txXfrm>
        <a:off x="523095" y="1389053"/>
        <a:ext cx="7000530" cy="372930"/>
      </dsp:txXfrm>
    </dsp:sp>
    <dsp:sp modelId="{6B72809A-B11E-4B8A-A4A0-116C52E02033}">
      <dsp:nvSpPr>
        <dsp:cNvPr id="0" name=""/>
        <dsp:cNvSpPr/>
      </dsp:nvSpPr>
      <dsp:spPr>
        <a:xfrm>
          <a:off x="0" y="2210558"/>
          <a:ext cx="10058399" cy="352800"/>
        </a:xfrm>
        <a:prstGeom prst="rect">
          <a:avLst/>
        </a:prstGeom>
        <a:solidFill>
          <a:schemeClr val="lt1">
            <a:alpha val="90000"/>
            <a:hueOff val="0"/>
            <a:satOff val="0"/>
            <a:lumOff val="0"/>
            <a:alphaOff val="0"/>
          </a:schemeClr>
        </a:solidFill>
        <a:ln w="12700" cap="flat" cmpd="sng" algn="ctr">
          <a:solidFill>
            <a:schemeClr val="accent4">
              <a:hueOff val="-917013"/>
              <a:satOff val="-6147"/>
              <a:lumOff val="-6353"/>
              <a:alphaOff val="0"/>
            </a:schemeClr>
          </a:solidFill>
          <a:prstDash val="solid"/>
        </a:ln>
        <a:effectLst/>
      </dsp:spPr>
      <dsp:style>
        <a:lnRef idx="2">
          <a:scrgbClr r="0" g="0" b="0"/>
        </a:lnRef>
        <a:fillRef idx="1">
          <a:scrgbClr r="0" g="0" b="0"/>
        </a:fillRef>
        <a:effectRef idx="0">
          <a:scrgbClr r="0" g="0" b="0"/>
        </a:effectRef>
        <a:fontRef idx="minor"/>
      </dsp:style>
    </dsp:sp>
    <dsp:sp modelId="{FDAE9F12-4C84-4524-9267-CCD1107865D9}">
      <dsp:nvSpPr>
        <dsp:cNvPr id="0" name=""/>
        <dsp:cNvSpPr/>
      </dsp:nvSpPr>
      <dsp:spPr>
        <a:xfrm>
          <a:off x="502920" y="2003918"/>
          <a:ext cx="7040880" cy="413280"/>
        </a:xfrm>
        <a:prstGeom prst="roundRect">
          <a:avLst/>
        </a:prstGeom>
        <a:solidFill>
          <a:schemeClr val="accent4">
            <a:hueOff val="-917013"/>
            <a:satOff val="-6147"/>
            <a:lumOff val="-635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622300">
            <a:lnSpc>
              <a:spcPct val="90000"/>
            </a:lnSpc>
            <a:spcBef>
              <a:spcPct val="0"/>
            </a:spcBef>
            <a:spcAft>
              <a:spcPct val="35000"/>
            </a:spcAft>
          </a:pPr>
          <a:r>
            <a:rPr lang="ru-RU" sz="1400" kern="1200" dirty="0" smtClean="0"/>
            <a:t>Финансовая грамотность</a:t>
          </a:r>
          <a:endParaRPr lang="ru-RU" sz="1400" kern="1200" dirty="0"/>
        </a:p>
      </dsp:txBody>
      <dsp:txXfrm>
        <a:off x="523095" y="2024093"/>
        <a:ext cx="7000530" cy="372930"/>
      </dsp:txXfrm>
    </dsp:sp>
    <dsp:sp modelId="{B364A269-6B3B-459C-83DE-6D0EBB462060}">
      <dsp:nvSpPr>
        <dsp:cNvPr id="0" name=""/>
        <dsp:cNvSpPr/>
      </dsp:nvSpPr>
      <dsp:spPr>
        <a:xfrm>
          <a:off x="0" y="2845598"/>
          <a:ext cx="10058399" cy="352800"/>
        </a:xfrm>
        <a:prstGeom prst="rect">
          <a:avLst/>
        </a:prstGeom>
        <a:solidFill>
          <a:schemeClr val="lt1">
            <a:alpha val="90000"/>
            <a:hueOff val="0"/>
            <a:satOff val="0"/>
            <a:lumOff val="0"/>
            <a:alphaOff val="0"/>
          </a:schemeClr>
        </a:solidFill>
        <a:ln w="12700" cap="flat" cmpd="sng" algn="ctr">
          <a:solidFill>
            <a:schemeClr val="accent4">
              <a:hueOff val="-1222684"/>
              <a:satOff val="-8196"/>
              <a:lumOff val="-8471"/>
              <a:alphaOff val="0"/>
            </a:schemeClr>
          </a:solidFill>
          <a:prstDash val="solid"/>
        </a:ln>
        <a:effectLst/>
      </dsp:spPr>
      <dsp:style>
        <a:lnRef idx="2">
          <a:scrgbClr r="0" g="0" b="0"/>
        </a:lnRef>
        <a:fillRef idx="1">
          <a:scrgbClr r="0" g="0" b="0"/>
        </a:fillRef>
        <a:effectRef idx="0">
          <a:scrgbClr r="0" g="0" b="0"/>
        </a:effectRef>
        <a:fontRef idx="minor"/>
      </dsp:style>
    </dsp:sp>
    <dsp:sp modelId="{DFED25BF-9FEF-44F6-9565-3981BBC6A22E}">
      <dsp:nvSpPr>
        <dsp:cNvPr id="0" name=""/>
        <dsp:cNvSpPr/>
      </dsp:nvSpPr>
      <dsp:spPr>
        <a:xfrm>
          <a:off x="502920" y="2638958"/>
          <a:ext cx="7040880" cy="413280"/>
        </a:xfrm>
        <a:prstGeom prst="roundRect">
          <a:avLst/>
        </a:prstGeom>
        <a:solidFill>
          <a:schemeClr val="accent4">
            <a:hueOff val="-1222684"/>
            <a:satOff val="-8196"/>
            <a:lumOff val="-847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622300">
            <a:lnSpc>
              <a:spcPct val="90000"/>
            </a:lnSpc>
            <a:spcBef>
              <a:spcPct val="0"/>
            </a:spcBef>
            <a:spcAft>
              <a:spcPct val="35000"/>
            </a:spcAft>
          </a:pPr>
          <a:r>
            <a:rPr lang="ru-RU" sz="1400" kern="1200" dirty="0" smtClean="0"/>
            <a:t>Глобальные компетентности</a:t>
          </a:r>
          <a:endParaRPr lang="ru-RU" sz="1400" kern="1200" dirty="0"/>
        </a:p>
      </dsp:txBody>
      <dsp:txXfrm>
        <a:off x="523095" y="2659133"/>
        <a:ext cx="7000530" cy="372930"/>
      </dsp:txXfrm>
    </dsp:sp>
    <dsp:sp modelId="{20AC8E56-CD39-4632-8BB2-F461C34BB744}">
      <dsp:nvSpPr>
        <dsp:cNvPr id="0" name=""/>
        <dsp:cNvSpPr/>
      </dsp:nvSpPr>
      <dsp:spPr>
        <a:xfrm>
          <a:off x="0" y="3480638"/>
          <a:ext cx="10058399" cy="352800"/>
        </a:xfrm>
        <a:prstGeom prst="rect">
          <a:avLst/>
        </a:prstGeom>
        <a:solidFill>
          <a:schemeClr val="lt1">
            <a:alpha val="90000"/>
            <a:hueOff val="0"/>
            <a:satOff val="0"/>
            <a:lumOff val="0"/>
            <a:alphaOff val="0"/>
          </a:schemeClr>
        </a:solidFill>
        <a:ln w="12700" cap="flat" cmpd="sng" algn="ctr">
          <a:solidFill>
            <a:schemeClr val="accent4">
              <a:hueOff val="-1528355"/>
              <a:satOff val="-10245"/>
              <a:lumOff val="-10589"/>
              <a:alphaOff val="0"/>
            </a:schemeClr>
          </a:solidFill>
          <a:prstDash val="solid"/>
        </a:ln>
        <a:effectLst/>
      </dsp:spPr>
      <dsp:style>
        <a:lnRef idx="2">
          <a:scrgbClr r="0" g="0" b="0"/>
        </a:lnRef>
        <a:fillRef idx="1">
          <a:scrgbClr r="0" g="0" b="0"/>
        </a:fillRef>
        <a:effectRef idx="0">
          <a:scrgbClr r="0" g="0" b="0"/>
        </a:effectRef>
        <a:fontRef idx="minor"/>
      </dsp:style>
    </dsp:sp>
    <dsp:sp modelId="{01C4160B-9F5B-4BE5-9470-7A6B2D032C7A}">
      <dsp:nvSpPr>
        <dsp:cNvPr id="0" name=""/>
        <dsp:cNvSpPr/>
      </dsp:nvSpPr>
      <dsp:spPr>
        <a:xfrm>
          <a:off x="502920" y="3273998"/>
          <a:ext cx="7040880" cy="413280"/>
        </a:xfrm>
        <a:prstGeom prst="roundRect">
          <a:avLst/>
        </a:prstGeom>
        <a:solidFill>
          <a:schemeClr val="accent4">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lvl="0" algn="l" defTabSz="622300">
            <a:lnSpc>
              <a:spcPct val="90000"/>
            </a:lnSpc>
            <a:spcBef>
              <a:spcPct val="0"/>
            </a:spcBef>
            <a:spcAft>
              <a:spcPct val="35000"/>
            </a:spcAft>
          </a:pPr>
          <a:r>
            <a:rPr lang="ru-RU" sz="1400" kern="1200" dirty="0" smtClean="0"/>
            <a:t>Креативное мышление</a:t>
          </a:r>
          <a:endParaRPr lang="ru-RU" sz="1400" kern="1200" dirty="0"/>
        </a:p>
      </dsp:txBody>
      <dsp:txXfrm>
        <a:off x="523095" y="3294173"/>
        <a:ext cx="7000530"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E47E8517-155D-42E5-BE8E-AF33C57DFFBD}" type="datetimeFigureOut">
              <a:rPr lang="ru-RU" smtClean="0"/>
              <a:pPr/>
              <a:t>29.10.2022</a:t>
            </a:fld>
            <a:endParaRPr lang="ru-RU"/>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4033024183"/>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7E8517-155D-42E5-BE8E-AF33C57DFFBD}" type="datetimeFigureOut">
              <a:rPr lang="ru-RU" smtClean="0"/>
              <a:pPr/>
              <a:t>29.10.2022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323514613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7E8517-155D-42E5-BE8E-AF33C57DFFBD}" type="datetimeFigureOut">
              <a:rPr lang="ru-RU" smtClean="0"/>
              <a:pPr/>
              <a:t>29.10.2022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177364209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47E8517-155D-42E5-BE8E-AF33C57DFFBD}" type="datetimeFigureOut">
              <a:rPr lang="ru-RU" smtClean="0"/>
              <a:pPr/>
              <a:t>29.10.2022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221196606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E47E8517-155D-42E5-BE8E-AF33C57DFFBD}" type="datetimeFigureOut">
              <a:rPr lang="ru-RU" smtClean="0"/>
              <a:pPr/>
              <a:t>29.10.2022</a:t>
            </a:fld>
            <a:endParaRPr lang="ru-RU"/>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8604504" y="5211060"/>
            <a:ext cx="2112264" cy="228600"/>
          </a:xfrm>
        </p:spPr>
        <p:txBody>
          <a:body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608654063"/>
      </p:ext>
    </p:extLst>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47E8517-155D-42E5-BE8E-AF33C57DFFBD}" type="datetimeFigureOut">
              <a:rPr lang="ru-RU" smtClean="0"/>
              <a:pPr/>
              <a:t>29.10.2022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388064241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47E8517-155D-42E5-BE8E-AF33C57DFFBD}" type="datetimeFigureOut">
              <a:rPr lang="ru-RU" smtClean="0"/>
              <a:pPr/>
              <a:t>29.10.2022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347660424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47E8517-155D-42E5-BE8E-AF33C57DFFBD}" type="datetimeFigureOut">
              <a:rPr lang="ru-RU" smtClean="0"/>
              <a:pPr/>
              <a:t>29.10.2022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291683021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E8517-155D-42E5-BE8E-AF33C57DFFBD}" type="datetimeFigureOut">
              <a:rPr lang="ru-RU" smtClean="0"/>
              <a:pPr/>
              <a:t>29.10.2022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337877563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E47E8517-155D-42E5-BE8E-AF33C57DFFBD}" type="datetimeFigureOut">
              <a:rPr lang="ru-RU" smtClean="0"/>
              <a:pPr/>
              <a:t>29.10.2022</a:t>
            </a:fld>
            <a:endParaRPr lang="ru-RU"/>
          </a:p>
        </p:txBody>
      </p:sp>
      <p:sp>
        <p:nvSpPr>
          <p:cNvPr id="9" name="Footer Placeholder 8"/>
          <p:cNvSpPr>
            <a:spLocks noGrp="1"/>
          </p:cNvSpPr>
          <p:nvPr>
            <p:ph type="ftr" sz="quarter" idx="11"/>
          </p:nvPr>
        </p:nvSpPr>
        <p:spPr/>
        <p:txBody>
          <a:bodyPr/>
          <a:lstStyle>
            <a:lvl1pPr algn="r">
              <a:defRPr/>
            </a:lvl1pPr>
          </a:lstStyle>
          <a:p>
            <a:endParaRPr lang="ru-RU"/>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7612BDD-C8FC-485B-8B93-6A5091F7A562}" type="slidenum">
              <a:rPr lang="ru-RU" smtClean="0"/>
              <a:pPr/>
              <a:t>‹#›</a:t>
            </a:fld>
            <a:endParaRPr lang="ru-RU"/>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20984157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47E8517-155D-42E5-BE8E-AF33C57DFFBD}" type="datetimeFigureOut">
              <a:rPr lang="ru-RU" smtClean="0"/>
              <a:pPr/>
              <a:t>29.10.2022</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ru-RU"/>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7612BDD-C8FC-485B-8B93-6A5091F7A562}" type="slidenum">
              <a:rPr lang="ru-RU" smtClean="0"/>
              <a:pPr/>
              <a:t>‹#›</a:t>
            </a:fld>
            <a:endParaRPr lang="ru-RU"/>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13372752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E47E8517-155D-42E5-BE8E-AF33C57DFFBD}" type="datetimeFigureOut">
              <a:rPr lang="ru-RU" smtClean="0"/>
              <a:pPr/>
              <a:t>29.10.2022</a:t>
            </a:fld>
            <a:endParaRPr lang="ru-RU"/>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7612BDD-C8FC-485B-8B93-6A5091F7A562}" type="slidenum">
              <a:rPr lang="ru-RU" smtClean="0"/>
              <a:pPr/>
              <a:t>‹#›</a:t>
            </a:fld>
            <a:endParaRPr lang="ru-RU"/>
          </a:p>
        </p:txBody>
      </p:sp>
    </p:spTree>
    <p:extLst>
      <p:ext uri="{BB962C8B-B14F-4D97-AF65-F5344CB8AC3E}">
        <p14:creationId xmlns:p14="http://schemas.microsoft.com/office/powerpoint/2010/main" xmlns="" val="2504132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infourok.ru/prezentaciya-po-fizike-na-temu-zadaniya-dlya-ocenki-estestvennonauchnoj-gramotnosti-obuchayushihsya-7-yh-klassov-5443595.html" TargetMode="External"/><Relationship Id="rId2" Type="http://schemas.openxmlformats.org/officeDocument/2006/relationships/hyperlink" Target="https://multiurok.ru/files/formirovanie-estestvenno-nauchnoi-gramotnosti-na-1.html" TargetMode="External"/><Relationship Id="rId1" Type="http://schemas.openxmlformats.org/officeDocument/2006/relationships/slideLayout" Target="../slideLayouts/slideLayout2.xml"/><Relationship Id="rId4" Type="http://schemas.openxmlformats.org/officeDocument/2006/relationships/hyperlink" Target="https://fg.resh.edu.ru/functionalliteracy/even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lvl="0"/>
            <a:r>
              <a:rPr lang="ru-RU" sz="4400" dirty="0" smtClean="0"/>
              <a:t>Функциональная </a:t>
            </a:r>
            <a:r>
              <a:rPr lang="ru-RU" sz="4400" dirty="0" smtClean="0"/>
              <a:t>грамотность: Естественнонаучная </a:t>
            </a:r>
            <a:r>
              <a:rPr lang="ru-RU" sz="4400" dirty="0" smtClean="0"/>
              <a:t>грамотность</a:t>
            </a:r>
            <a:endParaRPr lang="ru-RU" sz="4400" dirty="0"/>
          </a:p>
        </p:txBody>
      </p:sp>
      <p:sp>
        <p:nvSpPr>
          <p:cNvPr id="3" name="Подзаголовок 2"/>
          <p:cNvSpPr>
            <a:spLocks noGrp="1"/>
          </p:cNvSpPr>
          <p:nvPr>
            <p:ph type="subTitle" idx="1"/>
          </p:nvPr>
        </p:nvSpPr>
        <p:spPr/>
        <p:txBody>
          <a:bodyPr>
            <a:normAutofit fontScale="92500" lnSpcReduction="20000"/>
          </a:bodyPr>
          <a:lstStyle/>
          <a:p>
            <a:pPr algn="r"/>
            <a:r>
              <a:rPr lang="ru-RU" dirty="0" smtClean="0"/>
              <a:t>Кукобако Андрей Валерьевич</a:t>
            </a:r>
          </a:p>
          <a:p>
            <a:pPr algn="r"/>
            <a:r>
              <a:rPr lang="ru-RU" dirty="0" smtClean="0"/>
              <a:t>Учитель физики, МОУ СШ №58</a:t>
            </a:r>
            <a:endParaRPr lang="ru-RU" dirty="0"/>
          </a:p>
        </p:txBody>
      </p:sp>
    </p:spTree>
    <p:extLst>
      <p:ext uri="{BB962C8B-B14F-4D97-AF65-F5344CB8AC3E}">
        <p14:creationId xmlns:p14="http://schemas.microsoft.com/office/powerpoint/2010/main" xmlns="" val="102770401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 </a:t>
            </a:r>
            <a:br>
              <a:rPr lang="ru-RU" dirty="0" smtClean="0"/>
            </a:br>
            <a:r>
              <a:rPr lang="ru-RU" dirty="0" smtClean="0"/>
              <a:t>Распространение </a:t>
            </a:r>
            <a:r>
              <a:rPr lang="ru-RU" dirty="0"/>
              <a:t>запахов</a:t>
            </a:r>
          </a:p>
        </p:txBody>
      </p:sp>
      <p:sp>
        <p:nvSpPr>
          <p:cNvPr id="3" name="Объект 2"/>
          <p:cNvSpPr>
            <a:spLocks noGrp="1"/>
          </p:cNvSpPr>
          <p:nvPr>
            <p:ph idx="1"/>
          </p:nvPr>
        </p:nvSpPr>
        <p:spPr>
          <a:xfrm>
            <a:off x="1066800" y="2103120"/>
            <a:ext cx="10058400" cy="4617720"/>
          </a:xfrm>
        </p:spPr>
        <p:txBody>
          <a:bodyPr>
            <a:normAutofit lnSpcReduction="10000"/>
          </a:bodyPr>
          <a:lstStyle/>
          <a:p>
            <a:pPr marL="0" indent="0">
              <a:buNone/>
            </a:pPr>
            <a:r>
              <a:rPr lang="ru-RU" sz="2400" dirty="0"/>
              <a:t>В долгий зимний вечер два друга Петя и Ваня решили провести эксперимент. Петя измерил температуру воздуха в комнате, взял освежитель воздуха и распылил его, находясь в дальнем углу комнаты. </a:t>
            </a:r>
            <a:endParaRPr lang="ru-RU" sz="2400" dirty="0" smtClean="0"/>
          </a:p>
          <a:p>
            <a:pPr marL="0" indent="0">
              <a:buNone/>
            </a:pPr>
            <a:r>
              <a:rPr lang="ru-RU" sz="2400" dirty="0" smtClean="0"/>
              <a:t>Ваня</a:t>
            </a:r>
            <a:r>
              <a:rPr lang="ru-RU" sz="2400" dirty="0"/>
              <a:t>, находясь в противоположном углу, в это же время включил секундомер. Когда Ваня почувствовал запах освежителя, то отключил секундомер. После этого друзья хорошо проветрили комнату. </a:t>
            </a:r>
            <a:endParaRPr lang="ru-RU" sz="2400" dirty="0" smtClean="0"/>
          </a:p>
          <a:p>
            <a:pPr marL="0" indent="0">
              <a:buNone/>
            </a:pPr>
            <a:r>
              <a:rPr lang="ru-RU" sz="2400" dirty="0" smtClean="0"/>
              <a:t>Петя </a:t>
            </a:r>
            <a:r>
              <a:rPr lang="ru-RU" sz="2400" dirty="0"/>
              <a:t>опять замерил температуру – она оказалась ниже температуры воздуха в комнате во время первого эксперимента. Повторив все те же действия, что и в предыдущем случае, друзья получили другое время.</a:t>
            </a:r>
          </a:p>
        </p:txBody>
      </p:sp>
    </p:spTree>
    <p:extLst>
      <p:ext uri="{BB962C8B-B14F-4D97-AF65-F5344CB8AC3E}">
        <p14:creationId xmlns:p14="http://schemas.microsoft.com/office/powerpoint/2010/main" xmlns="" val="166191468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Вопрос 1. </a:t>
            </a:r>
            <a:r>
              <a:rPr lang="ru-RU" dirty="0"/>
              <a:t>Выберите верное </a:t>
            </a:r>
            <a:r>
              <a:rPr lang="ru-RU" dirty="0" smtClean="0"/>
              <a:t>утверждение</a:t>
            </a:r>
            <a:endParaRPr lang="ru-RU" dirty="0"/>
          </a:p>
        </p:txBody>
      </p:sp>
      <p:sp>
        <p:nvSpPr>
          <p:cNvPr id="3" name="Объект 2"/>
          <p:cNvSpPr>
            <a:spLocks noGrp="1"/>
          </p:cNvSpPr>
          <p:nvPr>
            <p:ph idx="1"/>
          </p:nvPr>
        </p:nvSpPr>
        <p:spPr>
          <a:xfrm>
            <a:off x="1066800" y="2103120"/>
            <a:ext cx="10058400" cy="4370832"/>
          </a:xfrm>
        </p:spPr>
        <p:txBody>
          <a:bodyPr>
            <a:noAutofit/>
          </a:bodyPr>
          <a:lstStyle/>
          <a:p>
            <a:r>
              <a:rPr lang="ru-RU" sz="2400" dirty="0" smtClean="0"/>
              <a:t>А</a:t>
            </a:r>
            <a:r>
              <a:rPr lang="ru-RU" sz="2400" dirty="0"/>
              <a:t>. Друзья изучали зависимость скорости распространения запаха освежителя воздуха от агрегатного состояния </a:t>
            </a:r>
            <a:r>
              <a:rPr lang="ru-RU" sz="2400" dirty="0" smtClean="0"/>
              <a:t>вещества</a:t>
            </a:r>
            <a:endParaRPr lang="ru-RU" sz="2400" dirty="0"/>
          </a:p>
          <a:p>
            <a:r>
              <a:rPr lang="ru-RU" sz="2400" dirty="0"/>
              <a:t>В. Друзья изучали зависимость скорости распространения запаха от температуры воздуха в комнате</a:t>
            </a:r>
            <a:r>
              <a:rPr lang="ru-RU" sz="2400" dirty="0" smtClean="0"/>
              <a:t>.</a:t>
            </a:r>
            <a:endParaRPr lang="ru-RU" sz="2400" dirty="0"/>
          </a:p>
          <a:p>
            <a:r>
              <a:rPr lang="ru-RU" sz="2400" dirty="0"/>
              <a:t>С. Расстояние, на которое распространялся запах освежителя воздуха в ходе двух экспериментов, менялось</a:t>
            </a:r>
            <a:r>
              <a:rPr lang="ru-RU" sz="2400" dirty="0" smtClean="0"/>
              <a:t>.</a:t>
            </a:r>
            <a:endParaRPr lang="ru-RU" sz="2400" dirty="0"/>
          </a:p>
          <a:p>
            <a:r>
              <a:rPr lang="ru-RU" sz="2400" dirty="0"/>
              <a:t>Д. При уменьшении температуры воздуха в комнате скорость распространения запаха возрастает</a:t>
            </a:r>
            <a:r>
              <a:rPr lang="ru-RU" sz="2400" dirty="0" smtClean="0"/>
              <a:t>.</a:t>
            </a:r>
            <a:endParaRPr lang="ru-RU" sz="2400" dirty="0"/>
          </a:p>
          <a:p>
            <a:pPr marL="0" indent="0">
              <a:buNone/>
            </a:pPr>
            <a:r>
              <a:rPr lang="ru-RU" sz="2400" b="1" dirty="0"/>
              <a:t>Ответ: </a:t>
            </a:r>
            <a:r>
              <a:rPr lang="ru-RU" sz="2400" dirty="0"/>
              <a:t>В</a:t>
            </a:r>
          </a:p>
        </p:txBody>
      </p:sp>
    </p:spTree>
    <p:extLst>
      <p:ext uri="{BB962C8B-B14F-4D97-AF65-F5344CB8AC3E}">
        <p14:creationId xmlns:p14="http://schemas.microsoft.com/office/powerpoint/2010/main" xmlns="" val="264111422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2</a:t>
            </a:r>
            <a:endParaRPr lang="ru-RU" dirty="0"/>
          </a:p>
        </p:txBody>
      </p:sp>
      <p:sp>
        <p:nvSpPr>
          <p:cNvPr id="3" name="Объект 2"/>
          <p:cNvSpPr>
            <a:spLocks noGrp="1"/>
          </p:cNvSpPr>
          <p:nvPr>
            <p:ph idx="1"/>
          </p:nvPr>
        </p:nvSpPr>
        <p:spPr>
          <a:xfrm>
            <a:off x="1066800" y="2103120"/>
            <a:ext cx="10058400" cy="4224528"/>
          </a:xfrm>
        </p:spPr>
        <p:txBody>
          <a:bodyPr>
            <a:normAutofit/>
          </a:bodyPr>
          <a:lstStyle/>
          <a:p>
            <a:pPr marL="0" indent="0">
              <a:buNone/>
            </a:pPr>
            <a:r>
              <a:rPr lang="ru-RU" sz="2400" dirty="0"/>
              <a:t>Опять проветрив комнату и замерив температуру, ребята поменяли освежитель воздуха на мамины духи. Температура воздуха для третьего эксперимента была такой же, как и во втором эксперименте. Проделав те же действия, друзья получили новое время распространения запаха. Для того, чтобы определить, какой запах распространяется быстрее, Петя предложил сравнить результаты первого и третьего экспериментов, а Ваня – второго и третьего экспериментов. </a:t>
            </a:r>
            <a:endParaRPr lang="ru-RU" sz="2400" dirty="0" smtClean="0"/>
          </a:p>
          <a:p>
            <a:pPr marL="0" indent="0">
              <a:buNone/>
            </a:pPr>
            <a:r>
              <a:rPr lang="ru-RU" sz="2400" dirty="0" smtClean="0"/>
              <a:t>Кто </a:t>
            </a:r>
            <a:r>
              <a:rPr lang="ru-RU" sz="2400" dirty="0"/>
              <a:t>из ребят прав? </a:t>
            </a:r>
            <a:endParaRPr lang="ru-RU" sz="2400" dirty="0" smtClean="0"/>
          </a:p>
          <a:p>
            <a:pPr marL="0" indent="0">
              <a:buNone/>
            </a:pPr>
            <a:r>
              <a:rPr lang="ru-RU" sz="2400" u="sng" dirty="0" smtClean="0"/>
              <a:t>Поясните </a:t>
            </a:r>
            <a:r>
              <a:rPr lang="ru-RU" sz="2400" u="sng" dirty="0"/>
              <a:t>свой ответ</a:t>
            </a:r>
            <a:r>
              <a:rPr lang="ru-RU" sz="2400" dirty="0" smtClean="0"/>
              <a:t>.</a:t>
            </a:r>
          </a:p>
        </p:txBody>
      </p:sp>
    </p:spTree>
    <p:extLst>
      <p:ext uri="{BB962C8B-B14F-4D97-AF65-F5344CB8AC3E}">
        <p14:creationId xmlns:p14="http://schemas.microsoft.com/office/powerpoint/2010/main" xmlns="" val="300860142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Развёрнутый ответ</a:t>
            </a:r>
            <a:endParaRPr lang="ru-RU" dirty="0"/>
          </a:p>
        </p:txBody>
      </p:sp>
      <p:sp>
        <p:nvSpPr>
          <p:cNvPr id="3" name="Объект 2"/>
          <p:cNvSpPr>
            <a:spLocks noGrp="1"/>
          </p:cNvSpPr>
          <p:nvPr>
            <p:ph idx="1"/>
          </p:nvPr>
        </p:nvSpPr>
        <p:spPr>
          <a:xfrm>
            <a:off x="1066800" y="2103120"/>
            <a:ext cx="10058400" cy="2779776"/>
          </a:xfrm>
        </p:spPr>
        <p:txBody>
          <a:bodyPr>
            <a:normAutofit/>
          </a:bodyPr>
          <a:lstStyle/>
          <a:p>
            <a:pPr marL="0" indent="0">
              <a:buNone/>
            </a:pPr>
            <a:r>
              <a:rPr lang="ru-RU" sz="2400" b="1" dirty="0" smtClean="0"/>
              <a:t>Ответ</a:t>
            </a:r>
            <a:r>
              <a:rPr lang="ru-RU" sz="2400" b="1" dirty="0"/>
              <a:t>: </a:t>
            </a:r>
            <a:r>
              <a:rPr lang="ru-RU" sz="2400" dirty="0"/>
              <a:t>Ваня. Для того, чтобы определить зависимость одной величины (скорость распространения запаха) от другой (рода пахучей жидкости), необходимо, чтобы остальные параметры опыта были одинаковыми (температура, расстояние). Расстояние во всех трёх опытах было одинаковым, а температура была одинаковой во втором и третьем опытах, поэтому прав Ваня</a:t>
            </a:r>
          </a:p>
        </p:txBody>
      </p:sp>
    </p:spTree>
    <p:extLst>
      <p:ext uri="{BB962C8B-B14F-4D97-AF65-F5344CB8AC3E}">
        <p14:creationId xmlns:p14="http://schemas.microsoft.com/office/powerpoint/2010/main" xmlns="" val="173731745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Задача 2</a:t>
            </a:r>
            <a:endParaRPr lang="ru-RU"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140311660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a:t>
            </a:r>
            <a:br>
              <a:rPr lang="ru-RU" dirty="0" smtClean="0"/>
            </a:br>
            <a:r>
              <a:rPr lang="ru-RU" dirty="0" smtClean="0"/>
              <a:t>Воздушные </a:t>
            </a:r>
            <a:r>
              <a:rPr lang="ru-RU" dirty="0"/>
              <a:t>«шары счастья»</a:t>
            </a:r>
          </a:p>
        </p:txBody>
      </p:sp>
      <p:sp>
        <p:nvSpPr>
          <p:cNvPr id="6" name="Объект 5"/>
          <p:cNvSpPr>
            <a:spLocks noGrp="1"/>
          </p:cNvSpPr>
          <p:nvPr>
            <p:ph idx="1"/>
          </p:nvPr>
        </p:nvSpPr>
        <p:spPr>
          <a:xfrm>
            <a:off x="1066800" y="2103120"/>
            <a:ext cx="10058400" cy="1289368"/>
          </a:xfrm>
        </p:spPr>
        <p:txBody>
          <a:bodyPr>
            <a:noAutofit/>
          </a:bodyPr>
          <a:lstStyle/>
          <a:p>
            <a:pPr marL="0" indent="0">
              <a:buNone/>
            </a:pPr>
            <a:r>
              <a:rPr lang="ru-RU" sz="2400" dirty="0"/>
              <a:t>«Шары желаний», или небесные фонарики – объёмные бумажные конструкции с огоньком внутри, летающие по принципу воздушного шара (от нагретого воздуха</a:t>
            </a:r>
            <a:r>
              <a:rPr lang="ru-RU" sz="2400" dirty="0" smtClean="0"/>
              <a:t>)</a:t>
            </a:r>
          </a:p>
        </p:txBody>
      </p:sp>
      <p:pic>
        <p:nvPicPr>
          <p:cNvPr id="1026" name="Picture 2" descr="https://fsd.multiurok.ru/html/2021/12/29/s_61cc2d8070e47/phpSVjkk6_Estestvenno-nauchnaya-gramotnost-na-urokah-fiziki-7-klass_html_cd8f17c5c22af9cc.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81271" y="3328035"/>
            <a:ext cx="3029458" cy="31776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4616760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Воздушные «шары счастья»</a:t>
            </a:r>
          </a:p>
        </p:txBody>
      </p:sp>
      <p:sp>
        <p:nvSpPr>
          <p:cNvPr id="6" name="Объект 5"/>
          <p:cNvSpPr>
            <a:spLocks noGrp="1"/>
          </p:cNvSpPr>
          <p:nvPr>
            <p:ph idx="1"/>
          </p:nvPr>
        </p:nvSpPr>
        <p:spPr>
          <a:xfrm>
            <a:off x="1066800" y="2103120"/>
            <a:ext cx="10058400" cy="4443984"/>
          </a:xfrm>
        </p:spPr>
        <p:txBody>
          <a:bodyPr>
            <a:noAutofit/>
          </a:bodyPr>
          <a:lstStyle/>
          <a:p>
            <a:pPr marL="0" indent="0">
              <a:buNone/>
            </a:pPr>
            <a:r>
              <a:rPr lang="ru-RU" sz="2400" dirty="0" smtClean="0"/>
              <a:t>Для </a:t>
            </a:r>
            <a:r>
              <a:rPr lang="ru-RU" sz="2400" dirty="0"/>
              <a:t>изготовления небесных фонариков традиционно используются только натуральные материалы: рисовая бумага и каркас из бамбука. Топливный элемент крепится на верёвке со специальной негорючей пропиткой, вместо традиционной медной проволоки, что уменьшает массу небесного фонарика, улучшает лётные качества и делает его полностью </a:t>
            </a:r>
            <a:r>
              <a:rPr lang="ru-RU" sz="2400" dirty="0" err="1"/>
              <a:t>биоразлагаемым</a:t>
            </a:r>
            <a:r>
              <a:rPr lang="ru-RU" sz="2400" dirty="0"/>
              <a:t>. </a:t>
            </a:r>
            <a:endParaRPr lang="ru-RU" sz="2400" dirty="0" smtClean="0"/>
          </a:p>
          <a:p>
            <a:pPr marL="0" indent="0">
              <a:buNone/>
            </a:pPr>
            <a:r>
              <a:rPr lang="ru-RU" sz="2400" dirty="0" smtClean="0"/>
              <a:t>Стоит </a:t>
            </a:r>
            <a:r>
              <a:rPr lang="ru-RU" sz="2400" dirty="0"/>
              <a:t>заметить, что бумажный корпус китайских летающих фонариков пропитан восковым раствором, что не даёт ему загореться при попадании открытого огня (такая бумага обугливается, но не горит). Это делает запуск менее опасным.</a:t>
            </a:r>
          </a:p>
        </p:txBody>
      </p:sp>
      <p:pic>
        <p:nvPicPr>
          <p:cNvPr id="1026" name="Picture 2" descr="https://fsd.multiurok.ru/html/2021/12/29/s_61cc2d8070e47/phpSVjkk6_Estestvenno-nauchnaya-gramotnost-na-urokah-fiziki-7-klass_html_cd8f17c5c22af9cc.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982454" y="642594"/>
            <a:ext cx="1752600" cy="183832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7199974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Вопрос 1. </a:t>
            </a:r>
            <a:r>
              <a:rPr lang="ru-RU" dirty="0"/>
              <a:t>Выберите </a:t>
            </a:r>
            <a:r>
              <a:rPr lang="ru-RU" dirty="0" smtClean="0"/>
              <a:t>верный ответ</a:t>
            </a:r>
            <a:endParaRPr lang="ru-RU" dirty="0"/>
          </a:p>
        </p:txBody>
      </p:sp>
      <p:sp>
        <p:nvSpPr>
          <p:cNvPr id="3" name="Объект 2"/>
          <p:cNvSpPr>
            <a:spLocks noGrp="1"/>
          </p:cNvSpPr>
          <p:nvPr>
            <p:ph idx="1"/>
          </p:nvPr>
        </p:nvSpPr>
        <p:spPr>
          <a:xfrm>
            <a:off x="1066800" y="2103120"/>
            <a:ext cx="10875264" cy="3931920"/>
          </a:xfrm>
        </p:spPr>
        <p:txBody>
          <a:bodyPr>
            <a:noAutofit/>
          </a:bodyPr>
          <a:lstStyle/>
          <a:p>
            <a:r>
              <a:rPr lang="ru-RU" sz="2400" dirty="0"/>
              <a:t>А. Архимедова сила, действующая на фонарик, в процессе горения топливного элемента уменьшается, поэтому шар взлетает</a:t>
            </a:r>
            <a:r>
              <a:rPr lang="ru-RU" sz="2400" dirty="0" smtClean="0"/>
              <a:t>.</a:t>
            </a:r>
            <a:endParaRPr lang="ru-RU" sz="2400" dirty="0"/>
          </a:p>
          <a:p>
            <a:r>
              <a:rPr lang="ru-RU" sz="2400" dirty="0"/>
              <a:t>В. Средняя плотность фонарика с горячим воздухом внутри меньше плотности воздуха снаружи, поэтому фонарик поднимается</a:t>
            </a:r>
            <a:r>
              <a:rPr lang="ru-RU" sz="2400" dirty="0" smtClean="0"/>
              <a:t>.</a:t>
            </a:r>
            <a:endParaRPr lang="ru-RU" sz="2400" dirty="0"/>
          </a:p>
          <a:p>
            <a:r>
              <a:rPr lang="ru-RU" sz="2400" dirty="0"/>
              <a:t>С. Небесный фонарик будет подниматься вверх бесконечно долго</a:t>
            </a:r>
            <a:r>
              <a:rPr lang="ru-RU" sz="2400" dirty="0" smtClean="0"/>
              <a:t>.</a:t>
            </a:r>
            <a:endParaRPr lang="ru-RU" sz="2400" dirty="0"/>
          </a:p>
          <a:p>
            <a:r>
              <a:rPr lang="ru-RU" sz="2400" dirty="0"/>
              <a:t>Д. Поднявшись на большую высоту, небесный фонарик, изготовленный из </a:t>
            </a:r>
            <a:r>
              <a:rPr lang="ru-RU" sz="2400" dirty="0" err="1"/>
              <a:t>биоразлагаемого</a:t>
            </a:r>
            <a:r>
              <a:rPr lang="ru-RU" sz="2400" dirty="0"/>
              <a:t> материала, разлагается в воздухе.</a:t>
            </a:r>
          </a:p>
          <a:p>
            <a:pPr marL="0" indent="0">
              <a:buNone/>
            </a:pPr>
            <a:r>
              <a:rPr lang="ru-RU" sz="2400" b="1" dirty="0"/>
              <a:t>Ответ: </a:t>
            </a:r>
            <a:r>
              <a:rPr lang="ru-RU" sz="2400" dirty="0"/>
              <a:t>В</a:t>
            </a:r>
          </a:p>
        </p:txBody>
      </p:sp>
    </p:spTree>
    <p:extLst>
      <p:ext uri="{BB962C8B-B14F-4D97-AF65-F5344CB8AC3E}">
        <p14:creationId xmlns:p14="http://schemas.microsoft.com/office/powerpoint/2010/main" xmlns="" val="116768215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2</a:t>
            </a:r>
            <a:endParaRPr lang="ru-RU" dirty="0"/>
          </a:p>
        </p:txBody>
      </p:sp>
      <p:sp>
        <p:nvSpPr>
          <p:cNvPr id="3" name="Объект 2"/>
          <p:cNvSpPr>
            <a:spLocks noGrp="1"/>
          </p:cNvSpPr>
          <p:nvPr>
            <p:ph idx="1"/>
          </p:nvPr>
        </p:nvSpPr>
        <p:spPr/>
        <p:txBody>
          <a:bodyPr>
            <a:normAutofit/>
          </a:bodyPr>
          <a:lstStyle/>
          <a:p>
            <a:pPr marL="0" indent="0">
              <a:buNone/>
            </a:pPr>
            <a:r>
              <a:rPr lang="ru-RU" sz="2400" dirty="0"/>
              <a:t>Ниже приведена </a:t>
            </a:r>
            <a:r>
              <a:rPr lang="ru-RU" sz="2400" u="sng" dirty="0"/>
              <a:t>таблица</a:t>
            </a:r>
            <a:r>
              <a:rPr lang="ru-RU" sz="2400" dirty="0"/>
              <a:t> плотности различных пород дерева. На основе данных таблицы назовите породу дерева, которым можно заменить бамбуковые палочки, используемые в конструкции небесного фонарика. </a:t>
            </a:r>
            <a:endParaRPr lang="ru-RU" sz="2400" dirty="0" smtClean="0"/>
          </a:p>
          <a:p>
            <a:pPr marL="0" indent="0">
              <a:buNone/>
            </a:pPr>
            <a:r>
              <a:rPr lang="ru-RU" sz="2400" dirty="0" smtClean="0"/>
              <a:t>Свой </a:t>
            </a:r>
            <a:r>
              <a:rPr lang="ru-RU" sz="2400" dirty="0"/>
              <a:t>ответ поясните.</a:t>
            </a:r>
          </a:p>
        </p:txBody>
      </p:sp>
    </p:spTree>
    <p:extLst>
      <p:ext uri="{BB962C8B-B14F-4D97-AF65-F5344CB8AC3E}">
        <p14:creationId xmlns:p14="http://schemas.microsoft.com/office/powerpoint/2010/main" xmlns="" val="407283396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2</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1939954"/>
              </p:ext>
            </p:extLst>
          </p:nvPr>
        </p:nvGraphicFramePr>
        <p:xfrm>
          <a:off x="1066800" y="2103438"/>
          <a:ext cx="10058400" cy="2861310"/>
        </p:xfrm>
        <a:graphic>
          <a:graphicData uri="http://schemas.openxmlformats.org/drawingml/2006/table">
            <a:tbl>
              <a:tblPr firstRow="1" bandRow="1">
                <a:tableStyleId>{7DF18680-E054-41AD-8BC1-D1AEF772440D}</a:tableStyleId>
              </a:tblPr>
              <a:tblGrid>
                <a:gridCol w="2514600">
                  <a:extLst>
                    <a:ext uri="{9D8B030D-6E8A-4147-A177-3AD203B41FA5}">
                      <a16:colId xmlns:a16="http://schemas.microsoft.com/office/drawing/2014/main" xmlns="" val="789153911"/>
                    </a:ext>
                  </a:extLst>
                </a:gridCol>
                <a:gridCol w="2514600">
                  <a:extLst>
                    <a:ext uri="{9D8B030D-6E8A-4147-A177-3AD203B41FA5}">
                      <a16:colId xmlns:a16="http://schemas.microsoft.com/office/drawing/2014/main" xmlns="" val="3603267247"/>
                    </a:ext>
                  </a:extLst>
                </a:gridCol>
                <a:gridCol w="2514600">
                  <a:extLst>
                    <a:ext uri="{9D8B030D-6E8A-4147-A177-3AD203B41FA5}">
                      <a16:colId xmlns:a16="http://schemas.microsoft.com/office/drawing/2014/main" xmlns="" val="412879301"/>
                    </a:ext>
                  </a:extLst>
                </a:gridCol>
                <a:gridCol w="2514600">
                  <a:extLst>
                    <a:ext uri="{9D8B030D-6E8A-4147-A177-3AD203B41FA5}">
                      <a16:colId xmlns:a16="http://schemas.microsoft.com/office/drawing/2014/main" xmlns="" val="1195121913"/>
                    </a:ext>
                  </a:extLst>
                </a:gridCol>
              </a:tblGrid>
              <a:tr h="370840">
                <a:tc>
                  <a:txBody>
                    <a:bodyPr/>
                    <a:lstStyle/>
                    <a:p>
                      <a:pPr algn="ctr"/>
                      <a:r>
                        <a:rPr lang="ru-RU" sz="2400" dirty="0">
                          <a:effectLst/>
                        </a:rPr>
                        <a:t>Древесная порода</a:t>
                      </a:r>
                      <a:endParaRPr lang="ru-RU" sz="2400" dirty="0">
                        <a:solidFill>
                          <a:srgbClr val="000000"/>
                        </a:solidFill>
                        <a:effectLst/>
                      </a:endParaRPr>
                    </a:p>
                  </a:txBody>
                  <a:tcPr marL="73152" marR="66675" marT="66675" marB="66675" anchor="ctr"/>
                </a:tc>
                <a:tc>
                  <a:txBody>
                    <a:bodyPr/>
                    <a:lstStyle/>
                    <a:p>
                      <a:pPr algn="ctr"/>
                      <a:r>
                        <a:rPr lang="el-GR" sz="2400">
                          <a:effectLst/>
                        </a:rPr>
                        <a:t>ρ, </a:t>
                      </a:r>
                      <a:r>
                        <a:rPr lang="ru-RU" sz="2400">
                          <a:effectLst/>
                        </a:rPr>
                        <a:t>кг/м</a:t>
                      </a:r>
                      <a:r>
                        <a:rPr lang="ru-RU" sz="2400" baseline="30000">
                          <a:effectLst/>
                        </a:rPr>
                        <a:t>3</a:t>
                      </a:r>
                      <a:endParaRPr lang="ru-RU" sz="2400">
                        <a:solidFill>
                          <a:srgbClr val="000000"/>
                        </a:solidFill>
                        <a:effectLst/>
                      </a:endParaRPr>
                    </a:p>
                  </a:txBody>
                  <a:tcPr marL="73152" marR="66675" marT="66675" marB="66675" anchor="ctr"/>
                </a:tc>
                <a:tc>
                  <a:txBody>
                    <a:bodyPr/>
                    <a:lstStyle/>
                    <a:p>
                      <a:pPr algn="ctr"/>
                      <a:r>
                        <a:rPr lang="ru-RU" sz="2400">
                          <a:effectLst/>
                        </a:rPr>
                        <a:t>Древесная порода</a:t>
                      </a:r>
                      <a:endParaRPr lang="ru-RU" sz="2400">
                        <a:solidFill>
                          <a:srgbClr val="000000"/>
                        </a:solidFill>
                        <a:effectLst/>
                      </a:endParaRPr>
                    </a:p>
                  </a:txBody>
                  <a:tcPr marL="73152" marR="66675" marT="66675" marB="66675" anchor="ctr"/>
                </a:tc>
                <a:tc>
                  <a:txBody>
                    <a:bodyPr/>
                    <a:lstStyle/>
                    <a:p>
                      <a:pPr algn="ctr"/>
                      <a:r>
                        <a:rPr lang="el-GR" sz="2400" dirty="0">
                          <a:effectLst/>
                        </a:rPr>
                        <a:t>ρ, </a:t>
                      </a:r>
                      <a:r>
                        <a:rPr lang="ru-RU" sz="2400" dirty="0">
                          <a:effectLst/>
                        </a:rPr>
                        <a:t>кг/м</a:t>
                      </a:r>
                      <a:r>
                        <a:rPr lang="ru-RU" sz="2400" baseline="30000" dirty="0">
                          <a:effectLst/>
                        </a:rPr>
                        <a:t>3</a:t>
                      </a:r>
                      <a:endParaRPr lang="ru-RU" sz="2400" dirty="0">
                        <a:solidFill>
                          <a:srgbClr val="000000"/>
                        </a:solidFill>
                        <a:effectLst/>
                      </a:endParaRPr>
                    </a:p>
                  </a:txBody>
                  <a:tcPr marL="73152" marR="73152" marT="66675" marB="66675" anchor="ctr"/>
                </a:tc>
                <a:extLst>
                  <a:ext uri="{0D108BD9-81ED-4DB2-BD59-A6C34878D82A}">
                    <a16:rowId xmlns:a16="http://schemas.microsoft.com/office/drawing/2014/main" xmlns="" val="461678034"/>
                  </a:ext>
                </a:extLst>
              </a:tr>
              <a:tr h="370840">
                <a:tc>
                  <a:txBody>
                    <a:bodyPr/>
                    <a:lstStyle/>
                    <a:p>
                      <a:r>
                        <a:rPr lang="ru-RU" sz="2400" u="sng" dirty="0">
                          <a:effectLst/>
                        </a:rPr>
                        <a:t>Бальса</a:t>
                      </a:r>
                      <a:endParaRPr lang="ru-RU" sz="2400" u="sng" dirty="0">
                        <a:solidFill>
                          <a:srgbClr val="000000"/>
                        </a:solidFill>
                        <a:effectLst/>
                      </a:endParaRPr>
                    </a:p>
                  </a:txBody>
                  <a:tcPr marL="73152" marR="66675" marT="66675" marB="66675"/>
                </a:tc>
                <a:tc>
                  <a:txBody>
                    <a:bodyPr/>
                    <a:lstStyle/>
                    <a:p>
                      <a:pPr algn="ctr"/>
                      <a:r>
                        <a:rPr lang="ru-RU" sz="2400" i="0" u="sng" dirty="0">
                          <a:effectLst/>
                        </a:rPr>
                        <a:t>160</a:t>
                      </a:r>
                      <a:endParaRPr lang="ru-RU" sz="2400" i="0" u="sng" dirty="0">
                        <a:solidFill>
                          <a:srgbClr val="000000"/>
                        </a:solidFill>
                        <a:effectLst/>
                      </a:endParaRPr>
                    </a:p>
                  </a:txBody>
                  <a:tcPr marL="73152" marR="66675" marT="66675" marB="66675" anchor="ctr"/>
                </a:tc>
                <a:tc>
                  <a:txBody>
                    <a:bodyPr/>
                    <a:lstStyle/>
                    <a:p>
                      <a:pPr algn="ctr"/>
                      <a:r>
                        <a:rPr lang="ru-RU" sz="2400">
                          <a:effectLst/>
                        </a:rPr>
                        <a:t>Ель</a:t>
                      </a:r>
                      <a:endParaRPr lang="ru-RU" sz="2400">
                        <a:solidFill>
                          <a:srgbClr val="000000"/>
                        </a:solidFill>
                        <a:effectLst/>
                      </a:endParaRPr>
                    </a:p>
                  </a:txBody>
                  <a:tcPr marL="73152" marR="66675" marT="66675" marB="66675" anchor="ctr"/>
                </a:tc>
                <a:tc>
                  <a:txBody>
                    <a:bodyPr/>
                    <a:lstStyle/>
                    <a:p>
                      <a:pPr algn="ctr"/>
                      <a:r>
                        <a:rPr lang="ru-RU" sz="2400">
                          <a:effectLst/>
                        </a:rPr>
                        <a:t>450</a:t>
                      </a:r>
                      <a:endParaRPr lang="ru-RU" sz="2400">
                        <a:solidFill>
                          <a:srgbClr val="000000"/>
                        </a:solidFill>
                        <a:effectLst/>
                      </a:endParaRPr>
                    </a:p>
                  </a:txBody>
                  <a:tcPr marL="73152" marR="73152" marT="66675" marB="66675" anchor="ctr"/>
                </a:tc>
                <a:extLst>
                  <a:ext uri="{0D108BD9-81ED-4DB2-BD59-A6C34878D82A}">
                    <a16:rowId xmlns:a16="http://schemas.microsoft.com/office/drawing/2014/main" xmlns="" val="768553376"/>
                  </a:ext>
                </a:extLst>
              </a:tr>
              <a:tr h="370840">
                <a:tc>
                  <a:txBody>
                    <a:bodyPr/>
                    <a:lstStyle/>
                    <a:p>
                      <a:r>
                        <a:rPr lang="ru-RU" sz="2400" b="0" u="sng" dirty="0">
                          <a:effectLst/>
                        </a:rPr>
                        <a:t>Бамбук</a:t>
                      </a:r>
                      <a:endParaRPr lang="ru-RU" sz="2400" b="0" u="sng" dirty="0">
                        <a:solidFill>
                          <a:srgbClr val="000000"/>
                        </a:solidFill>
                        <a:effectLst/>
                      </a:endParaRPr>
                    </a:p>
                  </a:txBody>
                  <a:tcPr marL="73152" marR="66675" marT="66675" marB="66675"/>
                </a:tc>
                <a:tc>
                  <a:txBody>
                    <a:bodyPr/>
                    <a:lstStyle/>
                    <a:p>
                      <a:pPr algn="ctr"/>
                      <a:r>
                        <a:rPr lang="ru-RU" sz="2400" b="1" dirty="0">
                          <a:effectLst/>
                        </a:rPr>
                        <a:t>400</a:t>
                      </a:r>
                      <a:endParaRPr lang="ru-RU" sz="2400" b="1" dirty="0">
                        <a:solidFill>
                          <a:srgbClr val="000000"/>
                        </a:solidFill>
                        <a:effectLst/>
                      </a:endParaRPr>
                    </a:p>
                  </a:txBody>
                  <a:tcPr marL="73152" marR="66675" marT="66675" marB="66675" anchor="ctr"/>
                </a:tc>
                <a:tc>
                  <a:txBody>
                    <a:bodyPr/>
                    <a:lstStyle/>
                    <a:p>
                      <a:pPr algn="ctr"/>
                      <a:r>
                        <a:rPr lang="ru-RU" sz="2400">
                          <a:effectLst/>
                        </a:rPr>
                        <a:t>Липа</a:t>
                      </a:r>
                      <a:endParaRPr lang="ru-RU" sz="2400">
                        <a:solidFill>
                          <a:srgbClr val="000000"/>
                        </a:solidFill>
                        <a:effectLst/>
                      </a:endParaRPr>
                    </a:p>
                  </a:txBody>
                  <a:tcPr marL="73152" marR="66675" marT="66675" marB="66675" anchor="ctr"/>
                </a:tc>
                <a:tc>
                  <a:txBody>
                    <a:bodyPr/>
                    <a:lstStyle/>
                    <a:p>
                      <a:pPr algn="ctr"/>
                      <a:r>
                        <a:rPr lang="ru-RU" sz="2400">
                          <a:effectLst/>
                        </a:rPr>
                        <a:t>450</a:t>
                      </a:r>
                      <a:endParaRPr lang="ru-RU" sz="2400">
                        <a:solidFill>
                          <a:srgbClr val="000000"/>
                        </a:solidFill>
                        <a:effectLst/>
                      </a:endParaRPr>
                    </a:p>
                  </a:txBody>
                  <a:tcPr marL="73152" marR="73152" marT="66675" marB="66675" anchor="ctr"/>
                </a:tc>
                <a:extLst>
                  <a:ext uri="{0D108BD9-81ED-4DB2-BD59-A6C34878D82A}">
                    <a16:rowId xmlns:a16="http://schemas.microsoft.com/office/drawing/2014/main" xmlns="" val="77050182"/>
                  </a:ext>
                </a:extLst>
              </a:tr>
              <a:tr h="370840">
                <a:tc>
                  <a:txBody>
                    <a:bodyPr/>
                    <a:lstStyle/>
                    <a:p>
                      <a:r>
                        <a:rPr lang="ru-RU" sz="2400">
                          <a:effectLst/>
                        </a:rPr>
                        <a:t>Берёза</a:t>
                      </a:r>
                      <a:endParaRPr lang="ru-RU" sz="2400">
                        <a:solidFill>
                          <a:srgbClr val="000000"/>
                        </a:solidFill>
                        <a:effectLst/>
                      </a:endParaRPr>
                    </a:p>
                  </a:txBody>
                  <a:tcPr marL="73152" marR="66675" marT="66675" marB="66675"/>
                </a:tc>
                <a:tc>
                  <a:txBody>
                    <a:bodyPr/>
                    <a:lstStyle/>
                    <a:p>
                      <a:pPr algn="ctr"/>
                      <a:r>
                        <a:rPr lang="ru-RU" sz="2400" dirty="0">
                          <a:effectLst/>
                        </a:rPr>
                        <a:t>650</a:t>
                      </a:r>
                      <a:endParaRPr lang="ru-RU" sz="2400" dirty="0">
                        <a:solidFill>
                          <a:srgbClr val="000000"/>
                        </a:solidFill>
                        <a:effectLst/>
                      </a:endParaRPr>
                    </a:p>
                  </a:txBody>
                  <a:tcPr marL="73152" marR="66675" marT="66675" marB="66675" anchor="ctr"/>
                </a:tc>
                <a:tc>
                  <a:txBody>
                    <a:bodyPr/>
                    <a:lstStyle/>
                    <a:p>
                      <a:pPr algn="ctr"/>
                      <a:r>
                        <a:rPr lang="ru-RU" sz="2400">
                          <a:effectLst/>
                        </a:rPr>
                        <a:t>Сосна</a:t>
                      </a:r>
                      <a:endParaRPr lang="ru-RU" sz="2400">
                        <a:solidFill>
                          <a:srgbClr val="000000"/>
                        </a:solidFill>
                        <a:effectLst/>
                      </a:endParaRPr>
                    </a:p>
                  </a:txBody>
                  <a:tcPr marL="73152" marR="66675" marT="66675" marB="66675" anchor="ctr"/>
                </a:tc>
                <a:tc>
                  <a:txBody>
                    <a:bodyPr/>
                    <a:lstStyle/>
                    <a:p>
                      <a:pPr algn="ctr"/>
                      <a:r>
                        <a:rPr lang="ru-RU" sz="2400" dirty="0">
                          <a:effectLst/>
                        </a:rPr>
                        <a:t>520</a:t>
                      </a:r>
                      <a:endParaRPr lang="ru-RU" sz="2400" dirty="0">
                        <a:solidFill>
                          <a:srgbClr val="000000"/>
                        </a:solidFill>
                        <a:effectLst/>
                      </a:endParaRPr>
                    </a:p>
                  </a:txBody>
                  <a:tcPr marL="73152" marR="73152" marT="66675" marB="66675" anchor="ctr"/>
                </a:tc>
                <a:extLst>
                  <a:ext uri="{0D108BD9-81ED-4DB2-BD59-A6C34878D82A}">
                    <a16:rowId xmlns:a16="http://schemas.microsoft.com/office/drawing/2014/main" xmlns="" val="2124952901"/>
                  </a:ext>
                </a:extLst>
              </a:tr>
              <a:tr h="370840">
                <a:tc>
                  <a:txBody>
                    <a:bodyPr/>
                    <a:lstStyle/>
                    <a:p>
                      <a:r>
                        <a:rPr lang="ru-RU" sz="2400">
                          <a:effectLst/>
                        </a:rPr>
                        <a:t>Дуб</a:t>
                      </a:r>
                      <a:endParaRPr lang="ru-RU" sz="2400">
                        <a:solidFill>
                          <a:srgbClr val="000000"/>
                        </a:solidFill>
                        <a:effectLst/>
                      </a:endParaRPr>
                    </a:p>
                  </a:txBody>
                  <a:tcPr marL="73152" marR="66675" marT="66675" marB="66675"/>
                </a:tc>
                <a:tc>
                  <a:txBody>
                    <a:bodyPr/>
                    <a:lstStyle/>
                    <a:p>
                      <a:pPr algn="ctr"/>
                      <a:r>
                        <a:rPr lang="ru-RU" sz="2400">
                          <a:effectLst/>
                        </a:rPr>
                        <a:t>760</a:t>
                      </a:r>
                      <a:endParaRPr lang="ru-RU" sz="2400">
                        <a:solidFill>
                          <a:srgbClr val="000000"/>
                        </a:solidFill>
                        <a:effectLst/>
                      </a:endParaRPr>
                    </a:p>
                  </a:txBody>
                  <a:tcPr marL="73152" marR="66675" marT="66675" marB="66675" anchor="ctr"/>
                </a:tc>
                <a:tc>
                  <a:txBody>
                    <a:bodyPr/>
                    <a:lstStyle/>
                    <a:p>
                      <a:pPr algn="ctr"/>
                      <a:r>
                        <a:rPr lang="ru-RU" sz="2400" u="sng">
                          <a:effectLst/>
                        </a:rPr>
                        <a:t>Пихта</a:t>
                      </a:r>
                      <a:endParaRPr lang="ru-RU" sz="2400" u="sng">
                        <a:solidFill>
                          <a:srgbClr val="000000"/>
                        </a:solidFill>
                        <a:effectLst/>
                      </a:endParaRPr>
                    </a:p>
                  </a:txBody>
                  <a:tcPr marL="73152" marR="66675" marT="66675" marB="66675" anchor="ctr"/>
                </a:tc>
                <a:tc>
                  <a:txBody>
                    <a:bodyPr/>
                    <a:lstStyle/>
                    <a:p>
                      <a:pPr algn="ctr"/>
                      <a:r>
                        <a:rPr lang="ru-RU" sz="2400" u="sng" dirty="0">
                          <a:effectLst/>
                        </a:rPr>
                        <a:t>380</a:t>
                      </a:r>
                      <a:endParaRPr lang="ru-RU" sz="2400" u="sng" dirty="0">
                        <a:solidFill>
                          <a:srgbClr val="000000"/>
                        </a:solidFill>
                        <a:effectLst/>
                      </a:endParaRPr>
                    </a:p>
                  </a:txBody>
                  <a:tcPr marL="73152" marR="73152" marT="66675" marB="66675" anchor="ctr"/>
                </a:tc>
                <a:extLst>
                  <a:ext uri="{0D108BD9-81ED-4DB2-BD59-A6C34878D82A}">
                    <a16:rowId xmlns:a16="http://schemas.microsoft.com/office/drawing/2014/main" xmlns="" val="1874054494"/>
                  </a:ext>
                </a:extLst>
              </a:tr>
            </a:tbl>
          </a:graphicData>
        </a:graphic>
      </p:graphicFrame>
      <p:sp>
        <p:nvSpPr>
          <p:cNvPr id="5" name="Объект 2"/>
          <p:cNvSpPr txBox="1">
            <a:spLocks/>
          </p:cNvSpPr>
          <p:nvPr/>
        </p:nvSpPr>
        <p:spPr>
          <a:xfrm>
            <a:off x="1066800" y="5248656"/>
            <a:ext cx="10875264" cy="1298448"/>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ru-RU" sz="2400" b="1" dirty="0" smtClean="0"/>
              <a:t>Ответ: </a:t>
            </a:r>
            <a:r>
              <a:rPr lang="ru-RU" sz="2400" dirty="0"/>
              <a:t>бальса или пихта. </a:t>
            </a:r>
            <a:r>
              <a:rPr lang="ru-RU" sz="2400" dirty="0" smtClean="0"/>
              <a:t>Плотность </a:t>
            </a:r>
            <a:r>
              <a:rPr lang="ru-RU" sz="2400" dirty="0"/>
              <a:t>этих пород дерева меньше плотности бамбука, поэтому при замене общая масса конструкции небесных фонариков уменьшится</a:t>
            </a:r>
          </a:p>
        </p:txBody>
      </p:sp>
    </p:spTree>
    <p:extLst>
      <p:ext uri="{BB962C8B-B14F-4D97-AF65-F5344CB8AC3E}">
        <p14:creationId xmlns:p14="http://schemas.microsoft.com/office/powerpoint/2010/main" xmlns="" val="349794290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Виды функциональной грамотности</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931469548"/>
              </p:ext>
            </p:extLst>
          </p:nvPr>
        </p:nvGraphicFramePr>
        <p:xfrm>
          <a:off x="1066800" y="2103438"/>
          <a:ext cx="100584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2367646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Задача 3</a:t>
            </a:r>
            <a:endParaRPr lang="ru-RU"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422176518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a:t>
            </a:r>
            <a:r>
              <a:rPr lang="ru-RU" dirty="0"/>
              <a:t/>
            </a:r>
            <a:br>
              <a:rPr lang="ru-RU" dirty="0"/>
            </a:br>
            <a:r>
              <a:rPr lang="ru-RU" dirty="0"/>
              <a:t>Приливная электростанция</a:t>
            </a:r>
          </a:p>
        </p:txBody>
      </p:sp>
      <p:sp>
        <p:nvSpPr>
          <p:cNvPr id="6" name="Объект 5"/>
          <p:cNvSpPr>
            <a:spLocks noGrp="1"/>
          </p:cNvSpPr>
          <p:nvPr>
            <p:ph idx="1"/>
          </p:nvPr>
        </p:nvSpPr>
        <p:spPr>
          <a:xfrm>
            <a:off x="1066800" y="2103120"/>
            <a:ext cx="10058400" cy="4151376"/>
          </a:xfrm>
        </p:spPr>
        <p:txBody>
          <a:bodyPr>
            <a:noAutofit/>
          </a:bodyPr>
          <a:lstStyle/>
          <a:p>
            <a:pPr marL="0" indent="0">
              <a:buNone/>
            </a:pPr>
            <a:r>
              <a:rPr lang="ru-RU" sz="2400" dirty="0"/>
              <a:t>Работа приливных электростанций (ПЭС) основана на разнице уровней воды во время приливов и отливов, и чем больше эта разница, тем большую мощность может развивать электростанция</a:t>
            </a:r>
            <a:r>
              <a:rPr lang="ru-RU" sz="2400" dirty="0" smtClean="0"/>
              <a:t>.</a:t>
            </a:r>
          </a:p>
          <a:p>
            <a:pPr marL="0" indent="0">
              <a:buNone/>
            </a:pPr>
            <a:endParaRPr lang="ru-RU" sz="2400" dirty="0"/>
          </a:p>
          <a:p>
            <a:pPr marL="0" indent="0">
              <a:buNone/>
            </a:pPr>
            <a:r>
              <a:rPr lang="ru-RU" sz="2400" dirty="0"/>
              <a:t>ПЭС, как правило, размещают в устьях рек или морских заливах. Участок акватории отделяется от моря плотиной, конструкция которой предусматривает специальные ниши с установленными в них гидротурбинами и генераторами.</a:t>
            </a:r>
            <a:endParaRPr lang="ru-RU" sz="2400" dirty="0" smtClean="0"/>
          </a:p>
        </p:txBody>
      </p:sp>
    </p:spTree>
    <p:extLst>
      <p:ext uri="{BB962C8B-B14F-4D97-AF65-F5344CB8AC3E}">
        <p14:creationId xmlns:p14="http://schemas.microsoft.com/office/powerpoint/2010/main" xmlns="" val="337261053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a:t>
            </a:r>
            <a:r>
              <a:rPr lang="ru-RU" dirty="0"/>
              <a:t/>
            </a:r>
            <a:br>
              <a:rPr lang="ru-RU" dirty="0"/>
            </a:br>
            <a:r>
              <a:rPr lang="ru-RU" dirty="0"/>
              <a:t>Приливная электростанция</a:t>
            </a:r>
          </a:p>
        </p:txBody>
      </p:sp>
      <p:pic>
        <p:nvPicPr>
          <p:cNvPr id="5" name="Picture 2" descr="https://fsd.multiurok.ru/html/2021/12/29/s_61cc2d8070e47/phpSVjkk6_Estestvenno-nauchnaya-gramotnost-na-urokah-fiziki-7-klass_html_2216a415037a7d31.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094958" y="2297658"/>
            <a:ext cx="6002084" cy="333962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7507279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Задание</a:t>
            </a:r>
            <a:r>
              <a:rPr lang="ru-RU" dirty="0"/>
              <a:t/>
            </a:r>
            <a:br>
              <a:rPr lang="ru-RU" dirty="0"/>
            </a:br>
            <a:r>
              <a:rPr lang="ru-RU" dirty="0"/>
              <a:t>Приливная электростанция</a:t>
            </a:r>
          </a:p>
        </p:txBody>
      </p:sp>
      <p:sp>
        <p:nvSpPr>
          <p:cNvPr id="7" name="Объект 5"/>
          <p:cNvSpPr txBox="1">
            <a:spLocks/>
          </p:cNvSpPr>
          <p:nvPr/>
        </p:nvSpPr>
        <p:spPr>
          <a:xfrm>
            <a:off x="1066800" y="2103120"/>
            <a:ext cx="10058400" cy="4151376"/>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ru-RU" sz="2400" dirty="0"/>
              <a:t>Во время приливов водохранилище станции (или устье реки) наполняется водой. Водяные потоки проходят через узкие ниши плотины и создают высокое давление. </a:t>
            </a:r>
            <a:endParaRPr lang="ru-RU" sz="2400" dirty="0" smtClean="0"/>
          </a:p>
          <a:p>
            <a:pPr marL="0" indent="0">
              <a:buNone/>
            </a:pPr>
            <a:r>
              <a:rPr lang="ru-RU" sz="2400" dirty="0" smtClean="0"/>
              <a:t>Под </a:t>
            </a:r>
            <a:r>
              <a:rPr lang="ru-RU" sz="2400" dirty="0"/>
              <a:t>давлением столба воды лопасти гидротурбины начинают вращаться и вращают соединённый с турбиной ротор генератора, который вырабатывает электрический ток.  С началом отлива вода покидает бассейн и вновь проходит через плотину, приводя в движение лопасти турбин.</a:t>
            </a:r>
            <a:endParaRPr lang="ru-RU" sz="2400" dirty="0" smtClean="0"/>
          </a:p>
        </p:txBody>
      </p:sp>
    </p:spTree>
    <p:extLst>
      <p:ext uri="{BB962C8B-B14F-4D97-AF65-F5344CB8AC3E}">
        <p14:creationId xmlns:p14="http://schemas.microsoft.com/office/powerpoint/2010/main" xmlns="" val="381482647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Задание</a:t>
            </a:r>
            <a:br>
              <a:rPr lang="ru-RU" dirty="0"/>
            </a:br>
            <a:r>
              <a:rPr lang="ru-RU" dirty="0"/>
              <a:t>Приливная электростанция</a:t>
            </a:r>
          </a:p>
        </p:txBody>
      </p:sp>
      <p:pic>
        <p:nvPicPr>
          <p:cNvPr id="5" name="Picture 2" descr="https://fsd.multiurok.ru/html/2021/12/29/s_61cc2d8070e47/phpSVjkk6_Estestvenno-nauchnaya-gramotnost-na-urokah-fiziki-7-klass_html_64c6b462eb3f4beb.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721959" y="2681954"/>
            <a:ext cx="6748082" cy="315926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2336808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Вопрос </a:t>
            </a:r>
            <a:r>
              <a:rPr lang="ru-RU" dirty="0" smtClean="0"/>
              <a:t>1</a:t>
            </a:r>
            <a:endParaRPr lang="ru-RU" dirty="0"/>
          </a:p>
        </p:txBody>
      </p:sp>
      <p:sp>
        <p:nvSpPr>
          <p:cNvPr id="3" name="Объект 2"/>
          <p:cNvSpPr>
            <a:spLocks noGrp="1"/>
          </p:cNvSpPr>
          <p:nvPr>
            <p:ph idx="1"/>
          </p:nvPr>
        </p:nvSpPr>
        <p:spPr/>
        <p:txBody>
          <a:bodyPr>
            <a:normAutofit/>
          </a:bodyPr>
          <a:lstStyle/>
          <a:p>
            <a:pPr marL="0" indent="0">
              <a:buNone/>
            </a:pPr>
            <a:r>
              <a:rPr lang="ru-RU" sz="2400" dirty="0" smtClean="0"/>
              <a:t>Почему </a:t>
            </a:r>
            <a:r>
              <a:rPr lang="ru-RU" sz="2400" dirty="0"/>
              <a:t>мощность работы ПЭС зависит от высоты прилива?</a:t>
            </a:r>
          </a:p>
          <a:p>
            <a:pPr marL="0" indent="0">
              <a:buNone/>
            </a:pPr>
            <a:endParaRPr lang="ru-RU" sz="2400" b="1" dirty="0" smtClean="0"/>
          </a:p>
          <a:p>
            <a:pPr marL="0" indent="0">
              <a:buNone/>
            </a:pPr>
            <a:r>
              <a:rPr lang="ru-RU" sz="2400" b="1" dirty="0" smtClean="0"/>
              <a:t>Ответ</a:t>
            </a:r>
            <a:r>
              <a:rPr lang="ru-RU" sz="2400" b="1" dirty="0"/>
              <a:t>:</a:t>
            </a:r>
            <a:r>
              <a:rPr lang="ru-RU" sz="2400" dirty="0"/>
              <a:t> чем больше разница уровней воды во время приливов и отливов, тем выше потенциальная энергия воды, которая преобразуется в электрическую энергию в генераторах</a:t>
            </a:r>
          </a:p>
          <a:p>
            <a:endParaRPr lang="ru-RU" sz="2400" dirty="0"/>
          </a:p>
        </p:txBody>
      </p:sp>
    </p:spTree>
    <p:extLst>
      <p:ext uri="{BB962C8B-B14F-4D97-AF65-F5344CB8AC3E}">
        <p14:creationId xmlns:p14="http://schemas.microsoft.com/office/powerpoint/2010/main" xmlns="" val="674705895"/>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Вопрос 2</a:t>
            </a:r>
          </a:p>
        </p:txBody>
      </p:sp>
      <p:sp>
        <p:nvSpPr>
          <p:cNvPr id="3" name="Объект 2"/>
          <p:cNvSpPr>
            <a:spLocks noGrp="1"/>
          </p:cNvSpPr>
          <p:nvPr>
            <p:ph idx="1"/>
          </p:nvPr>
        </p:nvSpPr>
        <p:spPr/>
        <p:txBody>
          <a:bodyPr>
            <a:normAutofit/>
          </a:bodyPr>
          <a:lstStyle/>
          <a:p>
            <a:pPr marL="0" indent="0">
              <a:buNone/>
            </a:pPr>
            <a:r>
              <a:rPr lang="ru-RU" sz="2400" dirty="0"/>
              <a:t>Почему ПЭС не строят на открытых морских побережьях, а располагают в устьях рек или морских заливах?</a:t>
            </a:r>
          </a:p>
          <a:p>
            <a:pPr marL="0" indent="0">
              <a:buNone/>
            </a:pPr>
            <a:endParaRPr lang="ru-RU" sz="2400" dirty="0"/>
          </a:p>
          <a:p>
            <a:pPr marL="0" indent="0">
              <a:buNone/>
            </a:pPr>
            <a:r>
              <a:rPr lang="ru-RU" sz="2400" b="1" dirty="0"/>
              <a:t>Ответ</a:t>
            </a:r>
            <a:r>
              <a:rPr lang="ru-RU" sz="2400" b="1" dirty="0" smtClean="0"/>
              <a:t>: </a:t>
            </a:r>
            <a:r>
              <a:rPr lang="ru-RU" sz="2400" dirty="0" smtClean="0"/>
              <a:t>необходимо </a:t>
            </a:r>
            <a:r>
              <a:rPr lang="ru-RU" sz="2400" dirty="0"/>
              <a:t>иметь водохранилище для приливного объёма воды, чтобы обеспечить разницу в уровнях воды</a:t>
            </a:r>
          </a:p>
        </p:txBody>
      </p:sp>
    </p:spTree>
    <p:extLst>
      <p:ext uri="{BB962C8B-B14F-4D97-AF65-F5344CB8AC3E}">
        <p14:creationId xmlns:p14="http://schemas.microsoft.com/office/powerpoint/2010/main" xmlns="" val="259876487"/>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Вопрос </a:t>
            </a:r>
            <a:r>
              <a:rPr lang="ru-RU" dirty="0" smtClean="0"/>
              <a:t>3. </a:t>
            </a:r>
            <a:r>
              <a:rPr lang="ru-RU" dirty="0"/>
              <a:t>Выберите все верные </a:t>
            </a:r>
            <a:r>
              <a:rPr lang="ru-RU" dirty="0" smtClean="0"/>
              <a:t>ответы</a:t>
            </a:r>
            <a:endParaRPr lang="ru-RU" dirty="0"/>
          </a:p>
        </p:txBody>
      </p:sp>
      <p:sp>
        <p:nvSpPr>
          <p:cNvPr id="3" name="Объект 2"/>
          <p:cNvSpPr>
            <a:spLocks noGrp="1"/>
          </p:cNvSpPr>
          <p:nvPr>
            <p:ph idx="1"/>
          </p:nvPr>
        </p:nvSpPr>
        <p:spPr>
          <a:xfrm>
            <a:off x="1066800" y="2103120"/>
            <a:ext cx="10058400" cy="4471416"/>
          </a:xfrm>
        </p:spPr>
        <p:txBody>
          <a:bodyPr>
            <a:normAutofit lnSpcReduction="10000"/>
          </a:bodyPr>
          <a:lstStyle/>
          <a:p>
            <a:pPr marL="0" indent="0">
              <a:buNone/>
            </a:pPr>
            <a:r>
              <a:rPr lang="ru-RU" sz="2400" dirty="0" smtClean="0"/>
              <a:t>От </a:t>
            </a:r>
            <a:r>
              <a:rPr lang="ru-RU" sz="2400" dirty="0"/>
              <a:t>каких из перечисленных ниже факторов зависит мощность ПЭС? </a:t>
            </a:r>
            <a:endParaRPr lang="ru-RU" sz="2400" dirty="0" smtClean="0"/>
          </a:p>
          <a:p>
            <a:pPr marL="0" indent="0">
              <a:buNone/>
            </a:pPr>
            <a:r>
              <a:rPr lang="ru-RU" sz="2400" dirty="0" smtClean="0"/>
              <a:t>	А</a:t>
            </a:r>
            <a:r>
              <a:rPr lang="ru-RU" sz="2400" dirty="0"/>
              <a:t>. Сильные ветра в районе </a:t>
            </a:r>
            <a:r>
              <a:rPr lang="ru-RU" sz="2400" dirty="0" smtClean="0"/>
              <a:t>побережья</a:t>
            </a:r>
            <a:endParaRPr lang="ru-RU" sz="2400" dirty="0"/>
          </a:p>
          <a:p>
            <a:pPr marL="0" indent="0">
              <a:buNone/>
            </a:pPr>
            <a:r>
              <a:rPr lang="ru-RU" sz="2400" dirty="0" smtClean="0"/>
              <a:t>	В</a:t>
            </a:r>
            <a:r>
              <a:rPr lang="ru-RU" sz="2400" dirty="0"/>
              <a:t>. Объём </a:t>
            </a:r>
            <a:r>
              <a:rPr lang="ru-RU" sz="2400" dirty="0" smtClean="0"/>
              <a:t>водохранилища</a:t>
            </a:r>
            <a:endParaRPr lang="ru-RU" sz="2400" dirty="0"/>
          </a:p>
          <a:p>
            <a:pPr marL="0" indent="0">
              <a:buNone/>
            </a:pPr>
            <a:r>
              <a:rPr lang="ru-RU" sz="2400" dirty="0" smtClean="0"/>
              <a:t>	С</a:t>
            </a:r>
            <a:r>
              <a:rPr lang="ru-RU" sz="2400" dirty="0"/>
              <a:t>. Солёность морской </a:t>
            </a:r>
            <a:r>
              <a:rPr lang="ru-RU" sz="2400" dirty="0" smtClean="0"/>
              <a:t>воды</a:t>
            </a:r>
            <a:endParaRPr lang="ru-RU" sz="2400" dirty="0"/>
          </a:p>
          <a:p>
            <a:pPr marL="0" indent="0">
              <a:buNone/>
            </a:pPr>
            <a:r>
              <a:rPr lang="ru-RU" sz="2400" dirty="0" smtClean="0"/>
              <a:t>	Д</a:t>
            </a:r>
            <a:r>
              <a:rPr lang="ru-RU" sz="2400" dirty="0"/>
              <a:t>. Численность гидротурбин и </a:t>
            </a:r>
            <a:r>
              <a:rPr lang="ru-RU" sz="2400" dirty="0" smtClean="0"/>
              <a:t>генераторов</a:t>
            </a:r>
            <a:endParaRPr lang="ru-RU" sz="2400" dirty="0"/>
          </a:p>
          <a:p>
            <a:pPr marL="0" indent="0">
              <a:buNone/>
            </a:pPr>
            <a:r>
              <a:rPr lang="ru-RU" sz="2400" dirty="0" smtClean="0"/>
              <a:t>	Е</a:t>
            </a:r>
            <a:r>
              <a:rPr lang="ru-RU" sz="2400" dirty="0"/>
              <a:t>. Высота и сила </a:t>
            </a:r>
            <a:r>
              <a:rPr lang="ru-RU" sz="2400" dirty="0" smtClean="0"/>
              <a:t>приливов</a:t>
            </a:r>
            <a:endParaRPr lang="ru-RU" sz="2400" dirty="0"/>
          </a:p>
          <a:p>
            <a:pPr marL="0" indent="0">
              <a:buNone/>
            </a:pPr>
            <a:r>
              <a:rPr lang="ru-RU" sz="2400" dirty="0" smtClean="0"/>
              <a:t>	F</a:t>
            </a:r>
            <a:r>
              <a:rPr lang="ru-RU" sz="2400" dirty="0"/>
              <a:t>. Среднегодовой перепад </a:t>
            </a:r>
            <a:r>
              <a:rPr lang="ru-RU" sz="2400" dirty="0" smtClean="0"/>
              <a:t>температур</a:t>
            </a:r>
            <a:endParaRPr lang="ru-RU" sz="2400" dirty="0"/>
          </a:p>
          <a:p>
            <a:pPr marL="0" indent="0">
              <a:buNone/>
            </a:pPr>
            <a:endParaRPr lang="ru-RU" sz="2400" dirty="0" smtClean="0"/>
          </a:p>
          <a:p>
            <a:pPr marL="0" indent="0">
              <a:buNone/>
            </a:pPr>
            <a:r>
              <a:rPr lang="ru-RU" sz="2400" b="1" dirty="0" smtClean="0"/>
              <a:t>Ответ: </a:t>
            </a:r>
            <a:r>
              <a:rPr lang="ru-RU" sz="2400" dirty="0" smtClean="0"/>
              <a:t>ВДЕ</a:t>
            </a:r>
          </a:p>
        </p:txBody>
      </p:sp>
    </p:spTree>
    <p:extLst>
      <p:ext uri="{BB962C8B-B14F-4D97-AF65-F5344CB8AC3E}">
        <p14:creationId xmlns:p14="http://schemas.microsoft.com/office/powerpoint/2010/main" xmlns="" val="2300187167"/>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Вопрос </a:t>
            </a:r>
            <a:r>
              <a:rPr lang="ru-RU" dirty="0" smtClean="0"/>
              <a:t>4</a:t>
            </a:r>
            <a:endParaRPr lang="ru-RU" dirty="0"/>
          </a:p>
        </p:txBody>
      </p:sp>
      <p:sp>
        <p:nvSpPr>
          <p:cNvPr id="3" name="Объект 2"/>
          <p:cNvSpPr>
            <a:spLocks noGrp="1"/>
          </p:cNvSpPr>
          <p:nvPr>
            <p:ph idx="1"/>
          </p:nvPr>
        </p:nvSpPr>
        <p:spPr>
          <a:xfrm>
            <a:off x="1066800" y="2103120"/>
            <a:ext cx="10058400" cy="4471416"/>
          </a:xfrm>
        </p:spPr>
        <p:txBody>
          <a:bodyPr>
            <a:normAutofit/>
          </a:bodyPr>
          <a:lstStyle/>
          <a:p>
            <a:pPr marL="0" indent="0">
              <a:buNone/>
            </a:pPr>
            <a:r>
              <a:rPr lang="ru-RU" sz="2400" dirty="0"/>
              <a:t>Почему ПЭС не могут обеспечивать бесперебойную подачу электроэнергии одной и той же мощности в течение суток?</a:t>
            </a:r>
          </a:p>
          <a:p>
            <a:pPr marL="0" indent="0">
              <a:buNone/>
            </a:pPr>
            <a:endParaRPr lang="ru-RU" sz="2400" dirty="0"/>
          </a:p>
          <a:p>
            <a:pPr marL="0" indent="0">
              <a:buNone/>
            </a:pPr>
            <a:r>
              <a:rPr lang="ru-RU" sz="2400" b="1" dirty="0"/>
              <a:t>Ответ: </a:t>
            </a:r>
            <a:r>
              <a:rPr lang="ru-RU" sz="2400" dirty="0"/>
              <a:t>это связано с цикличностью приливов и отливов и зависимостью мощности от разницы уровней воды, которая меняется с течением времени Начало формы</a:t>
            </a:r>
            <a:endParaRPr lang="ru-RU" sz="2400" dirty="0" smtClean="0"/>
          </a:p>
        </p:txBody>
      </p:sp>
    </p:spTree>
    <p:extLst>
      <p:ext uri="{BB962C8B-B14F-4D97-AF65-F5344CB8AC3E}">
        <p14:creationId xmlns:p14="http://schemas.microsoft.com/office/powerpoint/2010/main" xmlns="" val="709842776"/>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Вопрос 5. </a:t>
            </a:r>
            <a:r>
              <a:rPr lang="ru-RU" dirty="0"/>
              <a:t>Установите </a:t>
            </a:r>
            <a:r>
              <a:rPr lang="ru-RU" dirty="0" smtClean="0"/>
              <a:t>последовательность</a:t>
            </a:r>
            <a:endParaRPr lang="ru-RU" dirty="0"/>
          </a:p>
        </p:txBody>
      </p:sp>
      <p:sp>
        <p:nvSpPr>
          <p:cNvPr id="3" name="Объект 2"/>
          <p:cNvSpPr>
            <a:spLocks noGrp="1"/>
          </p:cNvSpPr>
          <p:nvPr>
            <p:ph idx="1"/>
          </p:nvPr>
        </p:nvSpPr>
        <p:spPr>
          <a:xfrm>
            <a:off x="1066800" y="2103120"/>
            <a:ext cx="10445496" cy="4434840"/>
          </a:xfrm>
        </p:spPr>
        <p:txBody>
          <a:bodyPr>
            <a:noAutofit/>
          </a:bodyPr>
          <a:lstStyle/>
          <a:p>
            <a:pPr marL="0" indent="0">
              <a:buNone/>
            </a:pPr>
            <a:r>
              <a:rPr lang="ru-RU" sz="2400" dirty="0" smtClean="0"/>
              <a:t>В </a:t>
            </a:r>
            <a:r>
              <a:rPr lang="ru-RU" sz="2400" dirty="0"/>
              <a:t>процессе выработки электроэнергии на ПЭС происходят преобразования одних видов энергии в другие. </a:t>
            </a:r>
            <a:endParaRPr lang="ru-RU" sz="2400" dirty="0" smtClean="0"/>
          </a:p>
          <a:p>
            <a:pPr marL="0" indent="0">
              <a:buNone/>
            </a:pPr>
            <a:r>
              <a:rPr lang="ru-RU" sz="2400" dirty="0" smtClean="0"/>
              <a:t>Установите </a:t>
            </a:r>
            <a:r>
              <a:rPr lang="ru-RU" sz="2400" u="sng" dirty="0"/>
              <a:t>последовательность</a:t>
            </a:r>
            <a:r>
              <a:rPr lang="ru-RU" sz="2400" dirty="0"/>
              <a:t> преобразования видов энергии при работе ПЭС.</a:t>
            </a:r>
          </a:p>
          <a:p>
            <a:pPr marL="0" indent="0">
              <a:buNone/>
            </a:pPr>
            <a:r>
              <a:rPr lang="ru-RU" sz="2400" dirty="0" smtClean="0"/>
              <a:t>	А</a:t>
            </a:r>
            <a:r>
              <a:rPr lang="ru-RU" sz="2400" dirty="0"/>
              <a:t>. кинетическая энергия ротора генератора</a:t>
            </a:r>
          </a:p>
          <a:p>
            <a:pPr marL="0" indent="0">
              <a:buNone/>
            </a:pPr>
            <a:r>
              <a:rPr lang="ru-RU" sz="2400" dirty="0" smtClean="0"/>
              <a:t>	В</a:t>
            </a:r>
            <a:r>
              <a:rPr lang="ru-RU" sz="2400" dirty="0"/>
              <a:t>. кинетическая энергия вращения гидротурбины</a:t>
            </a:r>
          </a:p>
          <a:p>
            <a:pPr marL="0" indent="0">
              <a:buNone/>
            </a:pPr>
            <a:r>
              <a:rPr lang="ru-RU" sz="2400" dirty="0" smtClean="0"/>
              <a:t>	С. электрическая </a:t>
            </a:r>
            <a:r>
              <a:rPr lang="ru-RU" sz="2400" dirty="0"/>
              <a:t>энергия, вырабатываемая генератором</a:t>
            </a:r>
          </a:p>
          <a:p>
            <a:pPr marL="0" indent="0">
              <a:buNone/>
            </a:pPr>
            <a:r>
              <a:rPr lang="ru-RU" sz="2400" dirty="0" smtClean="0"/>
              <a:t>	Д</a:t>
            </a:r>
            <a:r>
              <a:rPr lang="ru-RU" sz="2400" dirty="0"/>
              <a:t>. потенциальная энергия столба </a:t>
            </a:r>
            <a:r>
              <a:rPr lang="ru-RU" sz="2400" dirty="0" smtClean="0"/>
              <a:t>воды</a:t>
            </a:r>
          </a:p>
          <a:p>
            <a:pPr marL="0" indent="0">
              <a:buNone/>
            </a:pPr>
            <a:endParaRPr lang="ru-RU" sz="2400" b="1" dirty="0" smtClean="0"/>
          </a:p>
          <a:p>
            <a:pPr marL="0" indent="0">
              <a:buNone/>
            </a:pPr>
            <a:r>
              <a:rPr lang="ru-RU" sz="2400" b="1" dirty="0" smtClean="0"/>
              <a:t>Ответ</a:t>
            </a:r>
            <a:r>
              <a:rPr lang="ru-RU" sz="2400" b="1" dirty="0"/>
              <a:t>: </a:t>
            </a:r>
            <a:r>
              <a:rPr lang="ru-RU" sz="2400" dirty="0" smtClean="0"/>
              <a:t>ДВАС</a:t>
            </a:r>
            <a:endParaRPr lang="ru-RU" sz="2400" dirty="0"/>
          </a:p>
        </p:txBody>
      </p:sp>
    </p:spTree>
    <p:extLst>
      <p:ext uri="{BB962C8B-B14F-4D97-AF65-F5344CB8AC3E}">
        <p14:creationId xmlns:p14="http://schemas.microsoft.com/office/powerpoint/2010/main" xmlns="" val="234633791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Естественнонаучная грамотность</a:t>
            </a:r>
            <a:endParaRPr lang="ru-RU" dirty="0"/>
          </a:p>
        </p:txBody>
      </p:sp>
      <p:sp>
        <p:nvSpPr>
          <p:cNvPr id="3" name="Объект 2"/>
          <p:cNvSpPr>
            <a:spLocks noGrp="1"/>
          </p:cNvSpPr>
          <p:nvPr>
            <p:ph idx="1"/>
          </p:nvPr>
        </p:nvSpPr>
        <p:spPr>
          <a:xfrm>
            <a:off x="1066800" y="2103120"/>
            <a:ext cx="10058400" cy="1325880"/>
          </a:xfrm>
        </p:spPr>
        <p:txBody>
          <a:bodyPr>
            <a:normAutofit/>
          </a:bodyPr>
          <a:lstStyle/>
          <a:p>
            <a:pPr marL="0" indent="0">
              <a:buNone/>
            </a:pPr>
            <a:r>
              <a:rPr lang="ru-RU" sz="2400" dirty="0" smtClean="0"/>
              <a:t>Стремление участвовать в </a:t>
            </a:r>
            <a:r>
              <a:rPr lang="ru-RU" sz="2400" u="sng" dirty="0" smtClean="0"/>
              <a:t>аргументированном</a:t>
            </a:r>
            <a:r>
              <a:rPr lang="ru-RU" sz="2400" dirty="0" smtClean="0"/>
              <a:t> обсуждении проблем, имеющим отношение к естественным наукам и технологиям</a:t>
            </a:r>
          </a:p>
          <a:p>
            <a:pPr marL="0" indent="0">
              <a:buNone/>
            </a:pPr>
            <a:endParaRPr lang="ru-RU" sz="24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01612" y="3429000"/>
            <a:ext cx="4582668" cy="30542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xmlns="" val="2749605072"/>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2073174"/>
          </a:xfrm>
        </p:spPr>
        <p:txBody>
          <a:bodyPr>
            <a:normAutofit/>
          </a:bodyPr>
          <a:lstStyle/>
          <a:p>
            <a:r>
              <a:rPr lang="ru-RU" dirty="0" smtClean="0"/>
              <a:t>Вопрос 6. </a:t>
            </a:r>
            <a:r>
              <a:rPr lang="ru-RU" dirty="0"/>
              <a:t>Поставьте «+» в соответствующем столбце </a:t>
            </a:r>
            <a:r>
              <a:rPr lang="ru-RU" dirty="0" smtClean="0"/>
              <a:t>таблицы</a:t>
            </a:r>
            <a:endParaRPr lang="ru-RU" dirty="0"/>
          </a:p>
        </p:txBody>
      </p:sp>
      <p:sp>
        <p:nvSpPr>
          <p:cNvPr id="3" name="Объект 2"/>
          <p:cNvSpPr>
            <a:spLocks noGrp="1"/>
          </p:cNvSpPr>
          <p:nvPr>
            <p:ph idx="1"/>
          </p:nvPr>
        </p:nvSpPr>
        <p:spPr>
          <a:xfrm>
            <a:off x="1066800" y="2715768"/>
            <a:ext cx="10058400" cy="3319272"/>
          </a:xfrm>
        </p:spPr>
        <p:txBody>
          <a:bodyPr>
            <a:normAutofit/>
          </a:bodyPr>
          <a:lstStyle/>
          <a:p>
            <a:pPr marL="0" indent="0">
              <a:buNone/>
            </a:pPr>
            <a:r>
              <a:rPr lang="ru-RU" sz="2400" dirty="0" smtClean="0"/>
              <a:t>В </a:t>
            </a:r>
            <a:r>
              <a:rPr lang="ru-RU" sz="2400" dirty="0"/>
              <a:t>одном из южных морских курортных городов ощущается нехватка электроэнергии. Обсуждается возможность строительства приливной электростанции (ПЭС) и тепловой электростанции (ТЭС), работающей на каменном угле. </a:t>
            </a:r>
            <a:endParaRPr lang="ru-RU" sz="2400" dirty="0" smtClean="0"/>
          </a:p>
          <a:p>
            <a:pPr marL="0" indent="0">
              <a:buNone/>
            </a:pPr>
            <a:r>
              <a:rPr lang="ru-RU" sz="2400" dirty="0" smtClean="0"/>
              <a:t>Определите</a:t>
            </a:r>
            <a:r>
              <a:rPr lang="ru-RU" sz="2400" dirty="0"/>
              <a:t>, какие из указанных ниже факторов относятся к преимуществам, а какие – к недостаткам строительства ПЭС по сравнению с ТЭС. </a:t>
            </a:r>
            <a:endParaRPr lang="ru-RU" sz="2400" dirty="0" smtClean="0"/>
          </a:p>
          <a:p>
            <a:pPr marL="0" indent="0">
              <a:buNone/>
            </a:pPr>
            <a:r>
              <a:rPr lang="ru-RU" sz="2400" dirty="0" smtClean="0"/>
              <a:t>Поставьте </a:t>
            </a:r>
            <a:r>
              <a:rPr lang="ru-RU" sz="2400" dirty="0"/>
              <a:t>«+» в соответствующем столбце таблицы.</a:t>
            </a:r>
          </a:p>
        </p:txBody>
      </p:sp>
    </p:spTree>
    <p:extLst>
      <p:ext uri="{BB962C8B-B14F-4D97-AF65-F5344CB8AC3E}">
        <p14:creationId xmlns:p14="http://schemas.microsoft.com/office/powerpoint/2010/main" xmlns="" val="91597403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 2</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780024296"/>
              </p:ext>
            </p:extLst>
          </p:nvPr>
        </p:nvGraphicFramePr>
        <p:xfrm>
          <a:off x="1066800" y="2014194"/>
          <a:ext cx="10058400" cy="4368228"/>
        </p:xfrm>
        <a:graphic>
          <a:graphicData uri="http://schemas.openxmlformats.org/drawingml/2006/table">
            <a:tbl>
              <a:tblPr firstRow="1" bandRow="1">
                <a:tableStyleId>{7DF18680-E054-41AD-8BC1-D1AEF772440D}</a:tableStyleId>
              </a:tblPr>
              <a:tblGrid>
                <a:gridCol w="5041392">
                  <a:extLst>
                    <a:ext uri="{9D8B030D-6E8A-4147-A177-3AD203B41FA5}">
                      <a16:colId xmlns:a16="http://schemas.microsoft.com/office/drawing/2014/main" xmlns="" val="789153911"/>
                    </a:ext>
                  </a:extLst>
                </a:gridCol>
                <a:gridCol w="2633472">
                  <a:extLst>
                    <a:ext uri="{9D8B030D-6E8A-4147-A177-3AD203B41FA5}">
                      <a16:colId xmlns:a16="http://schemas.microsoft.com/office/drawing/2014/main" xmlns="" val="3603267247"/>
                    </a:ext>
                  </a:extLst>
                </a:gridCol>
                <a:gridCol w="2383536">
                  <a:extLst>
                    <a:ext uri="{9D8B030D-6E8A-4147-A177-3AD203B41FA5}">
                      <a16:colId xmlns:a16="http://schemas.microsoft.com/office/drawing/2014/main" xmlns="" val="412879301"/>
                    </a:ext>
                  </a:extLst>
                </a:gridCol>
              </a:tblGrid>
              <a:tr h="676338">
                <a:tc>
                  <a:txBody>
                    <a:bodyPr/>
                    <a:lstStyle/>
                    <a:p>
                      <a:pPr algn="ctr"/>
                      <a:r>
                        <a:rPr lang="ru-RU" sz="2400" b="1" kern="1200" dirty="0" smtClean="0">
                          <a:solidFill>
                            <a:schemeClr val="lt1"/>
                          </a:solidFill>
                          <a:effectLst/>
                          <a:latin typeface="+mn-lt"/>
                          <a:ea typeface="+mn-ea"/>
                          <a:cs typeface="+mn-cs"/>
                        </a:rPr>
                        <a:t>Факторы</a:t>
                      </a:r>
                      <a:endParaRPr lang="ru-RU" sz="2400" b="1" kern="1200" dirty="0">
                        <a:solidFill>
                          <a:schemeClr val="lt1"/>
                        </a:solidFill>
                        <a:effectLst/>
                        <a:latin typeface="+mn-lt"/>
                        <a:ea typeface="+mn-ea"/>
                        <a:cs typeface="+mn-cs"/>
                      </a:endParaRPr>
                    </a:p>
                  </a:txBody>
                  <a:tcPr marL="73152" marR="66675" marT="66675" marB="66675" anchor="ctr"/>
                </a:tc>
                <a:tc>
                  <a:txBody>
                    <a:bodyPr/>
                    <a:lstStyle/>
                    <a:p>
                      <a:pPr algn="ctr"/>
                      <a:r>
                        <a:rPr lang="ru-RU" sz="2400" b="1" kern="1200" dirty="0" smtClean="0">
                          <a:solidFill>
                            <a:schemeClr val="lt1"/>
                          </a:solidFill>
                          <a:effectLst/>
                          <a:latin typeface="+mn-lt"/>
                          <a:ea typeface="+mn-ea"/>
                          <a:cs typeface="+mn-cs"/>
                        </a:rPr>
                        <a:t>Преимущества</a:t>
                      </a:r>
                      <a:endParaRPr lang="ru-RU" sz="2400" b="1" kern="1200" dirty="0">
                        <a:solidFill>
                          <a:schemeClr val="lt1"/>
                        </a:solidFill>
                        <a:effectLst/>
                        <a:latin typeface="+mn-lt"/>
                        <a:ea typeface="+mn-ea"/>
                        <a:cs typeface="+mn-cs"/>
                      </a:endParaRPr>
                    </a:p>
                  </a:txBody>
                  <a:tcPr marL="73152" marR="73152" marT="66675" marB="6667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400" b="1" kern="1200" dirty="0" smtClean="0">
                          <a:solidFill>
                            <a:schemeClr val="lt1"/>
                          </a:solidFill>
                          <a:effectLst/>
                          <a:latin typeface="+mn-lt"/>
                          <a:ea typeface="+mn-ea"/>
                          <a:cs typeface="+mn-cs"/>
                        </a:rPr>
                        <a:t>Недостатки</a:t>
                      </a:r>
                      <a:endParaRPr lang="ru-RU" sz="2400" b="1" kern="1200" dirty="0">
                        <a:solidFill>
                          <a:schemeClr val="lt1"/>
                        </a:solidFill>
                        <a:effectLst/>
                        <a:latin typeface="+mn-lt"/>
                        <a:ea typeface="+mn-ea"/>
                        <a:cs typeface="+mn-cs"/>
                      </a:endParaRPr>
                    </a:p>
                  </a:txBody>
                  <a:tcPr anchor="ctr"/>
                </a:tc>
                <a:extLst>
                  <a:ext uri="{0D108BD9-81ED-4DB2-BD59-A6C34878D82A}">
                    <a16:rowId xmlns:a16="http://schemas.microsoft.com/office/drawing/2014/main" xmlns="" val="768553376"/>
                  </a:ext>
                </a:extLst>
              </a:tr>
              <a:tr h="370840">
                <a:tc>
                  <a:txBody>
                    <a:bodyPr/>
                    <a:lstStyle/>
                    <a:p>
                      <a:r>
                        <a:rPr lang="ru-RU" sz="2400">
                          <a:solidFill>
                            <a:srgbClr val="000000"/>
                          </a:solidFill>
                          <a:effectLst/>
                        </a:rPr>
                        <a:t>Отсутствие вредных выбросов в отличие от ТЭС</a:t>
                      </a:r>
                    </a:p>
                  </a:txBody>
                  <a:tcPr marL="73152" marR="66675" marT="66675" marB="66675"/>
                </a:tc>
                <a:tc>
                  <a:txBody>
                    <a:bodyPr/>
                    <a:lstStyle/>
                    <a:p>
                      <a:r>
                        <a:rPr lang="ru-RU" sz="2400">
                          <a:solidFill>
                            <a:srgbClr val="000000"/>
                          </a:solidFill>
                          <a:effectLst/>
                        </a:rPr>
                        <a:t/>
                      </a:r>
                      <a:br>
                        <a:rPr lang="ru-RU" sz="2400">
                          <a:solidFill>
                            <a:srgbClr val="000000"/>
                          </a:solidFill>
                          <a:effectLst/>
                        </a:rPr>
                      </a:br>
                      <a:endParaRPr lang="ru-RU" sz="2400">
                        <a:solidFill>
                          <a:srgbClr val="000000"/>
                        </a:solidFill>
                        <a:effectLst/>
                      </a:endParaRPr>
                    </a:p>
                  </a:txBody>
                  <a:tcPr marL="73152" marR="66675" marT="66675" marB="66675"/>
                </a:tc>
                <a:tc>
                  <a:txBody>
                    <a:bodyPr/>
                    <a:lstStyle/>
                    <a:p>
                      <a:r>
                        <a:rPr lang="ru-RU" sz="2400">
                          <a:solidFill>
                            <a:srgbClr val="000000"/>
                          </a:solidFill>
                          <a:effectLst/>
                        </a:rPr>
                        <a:t/>
                      </a:r>
                      <a:br>
                        <a:rPr lang="ru-RU" sz="2400">
                          <a:solidFill>
                            <a:srgbClr val="000000"/>
                          </a:solidFill>
                          <a:effectLst/>
                        </a:rPr>
                      </a:br>
                      <a:endParaRPr lang="ru-RU" sz="2400">
                        <a:solidFill>
                          <a:srgbClr val="000000"/>
                        </a:solidFill>
                        <a:effectLst/>
                      </a:endParaRPr>
                    </a:p>
                  </a:txBody>
                  <a:tcPr marL="73152" marR="73152" marT="66675" marB="66675"/>
                </a:tc>
                <a:extLst>
                  <a:ext uri="{0D108BD9-81ED-4DB2-BD59-A6C34878D82A}">
                    <a16:rowId xmlns:a16="http://schemas.microsoft.com/office/drawing/2014/main" xmlns="" val="77050182"/>
                  </a:ext>
                </a:extLst>
              </a:tr>
              <a:tr h="370840">
                <a:tc>
                  <a:txBody>
                    <a:bodyPr/>
                    <a:lstStyle/>
                    <a:p>
                      <a:r>
                        <a:rPr lang="ru-RU" sz="2400" dirty="0">
                          <a:solidFill>
                            <a:srgbClr val="000000"/>
                          </a:solidFill>
                          <a:effectLst/>
                        </a:rPr>
                        <a:t>Цикличность работы ПЭС, непостоянная мощность вырабатываемой электроэнергии в течение суток</a:t>
                      </a:r>
                    </a:p>
                  </a:txBody>
                  <a:tcPr marL="73152" marR="66675" marT="66675" marB="66675"/>
                </a:tc>
                <a:tc>
                  <a:txBody>
                    <a:bodyPr/>
                    <a:lstStyle/>
                    <a:p>
                      <a:r>
                        <a:rPr lang="ru-RU" sz="2400">
                          <a:solidFill>
                            <a:srgbClr val="000000"/>
                          </a:solidFill>
                          <a:effectLst/>
                        </a:rPr>
                        <a:t/>
                      </a:r>
                      <a:br>
                        <a:rPr lang="ru-RU" sz="2400">
                          <a:solidFill>
                            <a:srgbClr val="000000"/>
                          </a:solidFill>
                          <a:effectLst/>
                        </a:rPr>
                      </a:br>
                      <a:endParaRPr lang="ru-RU" sz="2400">
                        <a:solidFill>
                          <a:srgbClr val="000000"/>
                        </a:solidFill>
                        <a:effectLst/>
                      </a:endParaRPr>
                    </a:p>
                  </a:txBody>
                  <a:tcPr marL="73152" marR="66675" marT="66675" marB="66675"/>
                </a:tc>
                <a:tc>
                  <a:txBody>
                    <a:bodyPr/>
                    <a:lstStyle/>
                    <a:p>
                      <a:r>
                        <a:rPr lang="ru-RU" sz="2400">
                          <a:solidFill>
                            <a:srgbClr val="000000"/>
                          </a:solidFill>
                          <a:effectLst/>
                        </a:rPr>
                        <a:t/>
                      </a:r>
                      <a:br>
                        <a:rPr lang="ru-RU" sz="2400">
                          <a:solidFill>
                            <a:srgbClr val="000000"/>
                          </a:solidFill>
                          <a:effectLst/>
                        </a:rPr>
                      </a:br>
                      <a:endParaRPr lang="ru-RU" sz="2400">
                        <a:solidFill>
                          <a:srgbClr val="000000"/>
                        </a:solidFill>
                        <a:effectLst/>
                      </a:endParaRPr>
                    </a:p>
                  </a:txBody>
                  <a:tcPr marL="73152" marR="73152" marT="66675" marB="66675"/>
                </a:tc>
                <a:extLst>
                  <a:ext uri="{0D108BD9-81ED-4DB2-BD59-A6C34878D82A}">
                    <a16:rowId xmlns:a16="http://schemas.microsoft.com/office/drawing/2014/main" xmlns="" val="2124952901"/>
                  </a:ext>
                </a:extLst>
              </a:tr>
              <a:tr h="370840">
                <a:tc>
                  <a:txBody>
                    <a:bodyPr/>
                    <a:lstStyle/>
                    <a:p>
                      <a:r>
                        <a:rPr lang="ru-RU" sz="2400">
                          <a:solidFill>
                            <a:srgbClr val="000000"/>
                          </a:solidFill>
                          <a:effectLst/>
                        </a:rPr>
                        <a:t>Плотина ПЭС защищает побережье от штормов</a:t>
                      </a:r>
                    </a:p>
                  </a:txBody>
                  <a:tcPr marL="73152" marR="66675" marT="66675" marB="66675"/>
                </a:tc>
                <a:tc>
                  <a:txBody>
                    <a:bodyPr/>
                    <a:lstStyle/>
                    <a:p>
                      <a:r>
                        <a:rPr lang="ru-RU" sz="2400">
                          <a:solidFill>
                            <a:srgbClr val="000000"/>
                          </a:solidFill>
                          <a:effectLst/>
                        </a:rPr>
                        <a:t/>
                      </a:r>
                      <a:br>
                        <a:rPr lang="ru-RU" sz="2400">
                          <a:solidFill>
                            <a:srgbClr val="000000"/>
                          </a:solidFill>
                          <a:effectLst/>
                        </a:rPr>
                      </a:br>
                      <a:endParaRPr lang="ru-RU" sz="2400">
                        <a:solidFill>
                          <a:srgbClr val="000000"/>
                        </a:solidFill>
                        <a:effectLst/>
                      </a:endParaRPr>
                    </a:p>
                  </a:txBody>
                  <a:tcPr marL="73152" marR="66675" marT="66675" marB="66675"/>
                </a:tc>
                <a:tc>
                  <a:txBody>
                    <a:bodyPr/>
                    <a:lstStyle/>
                    <a:p>
                      <a:r>
                        <a:rPr lang="ru-RU" sz="2400" dirty="0">
                          <a:solidFill>
                            <a:srgbClr val="000000"/>
                          </a:solidFill>
                          <a:effectLst/>
                        </a:rPr>
                        <a:t/>
                      </a:r>
                      <a:br>
                        <a:rPr lang="ru-RU" sz="2400" dirty="0">
                          <a:solidFill>
                            <a:srgbClr val="000000"/>
                          </a:solidFill>
                          <a:effectLst/>
                        </a:rPr>
                      </a:br>
                      <a:endParaRPr lang="ru-RU" sz="2400" dirty="0">
                        <a:solidFill>
                          <a:srgbClr val="000000"/>
                        </a:solidFill>
                        <a:effectLst/>
                      </a:endParaRPr>
                    </a:p>
                  </a:txBody>
                  <a:tcPr marL="73152" marR="73152" marT="66675" marB="66675"/>
                </a:tc>
                <a:extLst>
                  <a:ext uri="{0D108BD9-81ED-4DB2-BD59-A6C34878D82A}">
                    <a16:rowId xmlns:a16="http://schemas.microsoft.com/office/drawing/2014/main" xmlns="" val="1874054494"/>
                  </a:ext>
                </a:extLst>
              </a:tr>
            </a:tbl>
          </a:graphicData>
        </a:graphic>
      </p:graphicFrame>
    </p:spTree>
    <p:extLst>
      <p:ext uri="{BB962C8B-B14F-4D97-AF65-F5344CB8AC3E}">
        <p14:creationId xmlns:p14="http://schemas.microsoft.com/office/powerpoint/2010/main" xmlns="" val="1807942357"/>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a:t>
            </a:r>
            <a:endParaRPr lang="ru-RU" dirty="0"/>
          </a:p>
        </p:txBody>
      </p:sp>
      <p:sp>
        <p:nvSpPr>
          <p:cNvPr id="3" name="Объект 2"/>
          <p:cNvSpPr>
            <a:spLocks noGrp="1"/>
          </p:cNvSpPr>
          <p:nvPr>
            <p:ph idx="1"/>
          </p:nvPr>
        </p:nvSpPr>
        <p:spPr/>
        <p:txBody>
          <a:bodyPr>
            <a:normAutofit/>
          </a:bodyPr>
          <a:lstStyle/>
          <a:p>
            <a:pPr marL="0" indent="0">
              <a:buNone/>
            </a:pPr>
            <a:r>
              <a:rPr lang="ru-RU" sz="2400" dirty="0" smtClean="0"/>
              <a:t>Все представленные задачи соответствуют отработке </a:t>
            </a:r>
            <a:r>
              <a:rPr lang="ru-RU" sz="2400" dirty="0" err="1" smtClean="0"/>
              <a:t>метапредметных</a:t>
            </a:r>
            <a:r>
              <a:rPr lang="ru-RU" sz="2400" dirty="0" smtClean="0"/>
              <a:t> результатов</a:t>
            </a:r>
            <a:endParaRPr lang="ru-RU" sz="2400" dirty="0"/>
          </a:p>
        </p:txBody>
      </p:sp>
    </p:spTree>
    <p:extLst>
      <p:ext uri="{BB962C8B-B14F-4D97-AF65-F5344CB8AC3E}">
        <p14:creationId xmlns:p14="http://schemas.microsoft.com/office/powerpoint/2010/main" xmlns="" val="621906560"/>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a:t>
            </a:r>
            <a:endParaRPr lang="ru-RU" dirty="0"/>
          </a:p>
        </p:txBody>
      </p:sp>
      <p:sp>
        <p:nvSpPr>
          <p:cNvPr id="3" name="Объект 2"/>
          <p:cNvSpPr>
            <a:spLocks noGrp="1"/>
          </p:cNvSpPr>
          <p:nvPr>
            <p:ph idx="1"/>
          </p:nvPr>
        </p:nvSpPr>
        <p:spPr/>
        <p:txBody>
          <a:bodyPr>
            <a:normAutofit/>
          </a:bodyPr>
          <a:lstStyle/>
          <a:p>
            <a:pPr marL="342900" indent="-342900">
              <a:buFont typeface="+mj-lt"/>
              <a:buAutoNum type="arabicPeriod"/>
            </a:pPr>
            <a:r>
              <a:rPr lang="en-US" sz="2400" dirty="0">
                <a:hlinkClick r:id="rId2"/>
              </a:rPr>
              <a:t>https://</a:t>
            </a:r>
            <a:r>
              <a:rPr lang="en-US" sz="2400" dirty="0" smtClean="0">
                <a:hlinkClick r:id="rId2"/>
              </a:rPr>
              <a:t>multiurok.ru/files/formirovanie-estestvenno-nauchnoi-gramotnosti-na-1.html</a:t>
            </a:r>
            <a:endParaRPr lang="ru-RU" sz="2400" dirty="0" smtClean="0"/>
          </a:p>
          <a:p>
            <a:pPr marL="342900" indent="-342900">
              <a:buFont typeface="+mj-lt"/>
              <a:buAutoNum type="arabicPeriod"/>
            </a:pPr>
            <a:r>
              <a:rPr lang="en-US" sz="2400" dirty="0">
                <a:hlinkClick r:id="rId3"/>
              </a:rPr>
              <a:t>https://</a:t>
            </a:r>
            <a:r>
              <a:rPr lang="en-US" sz="2400" dirty="0" smtClean="0">
                <a:hlinkClick r:id="rId3"/>
              </a:rPr>
              <a:t>infourok.ru/prezentaciya-po-fizike-na-temu-zadaniya-dlya-ocenki-estestvennonauchnoj-gramotnosti-obuchayushihsya-7-yh-klassov-5443595.html</a:t>
            </a:r>
            <a:endParaRPr lang="ru-RU" sz="2400" dirty="0" smtClean="0"/>
          </a:p>
          <a:p>
            <a:pPr marL="342900" indent="-342900">
              <a:buFont typeface="+mj-lt"/>
              <a:buAutoNum type="arabicPeriod"/>
            </a:pPr>
            <a:r>
              <a:rPr lang="en-US" sz="2400" dirty="0">
                <a:hlinkClick r:id="rId4"/>
              </a:rPr>
              <a:t>https://</a:t>
            </a:r>
            <a:r>
              <a:rPr lang="en-US" sz="2400" dirty="0" smtClean="0">
                <a:hlinkClick r:id="rId4"/>
              </a:rPr>
              <a:t>fg.resh.edu.ru/functionalliteracy/events</a:t>
            </a:r>
            <a:endParaRPr lang="ru-RU" sz="2400" dirty="0" smtClean="0"/>
          </a:p>
          <a:p>
            <a:pPr marL="342900" indent="-342900">
              <a:buFont typeface="+mj-lt"/>
              <a:buAutoNum type="arabicPeriod"/>
            </a:pPr>
            <a:endParaRPr lang="ru-RU" sz="2400" dirty="0"/>
          </a:p>
        </p:txBody>
      </p:sp>
    </p:spTree>
    <p:extLst>
      <p:ext uri="{BB962C8B-B14F-4D97-AF65-F5344CB8AC3E}">
        <p14:creationId xmlns:p14="http://schemas.microsoft.com/office/powerpoint/2010/main" xmlns="" val="253711924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Компетенции</a:t>
            </a:r>
            <a:r>
              <a:rPr lang="en-US" dirty="0" smtClean="0"/>
              <a:t> </a:t>
            </a:r>
            <a:r>
              <a:rPr lang="ru-RU" dirty="0" smtClean="0"/>
              <a:t>естественнонаучной грамотности: </a:t>
            </a:r>
            <a:endParaRPr lang="ru-RU" dirty="0"/>
          </a:p>
        </p:txBody>
      </p:sp>
      <p:sp>
        <p:nvSpPr>
          <p:cNvPr id="3" name="Объект 2"/>
          <p:cNvSpPr>
            <a:spLocks noGrp="1"/>
          </p:cNvSpPr>
          <p:nvPr>
            <p:ph idx="1"/>
          </p:nvPr>
        </p:nvSpPr>
        <p:spPr/>
        <p:txBody>
          <a:bodyPr>
            <a:normAutofit/>
          </a:bodyPr>
          <a:lstStyle/>
          <a:p>
            <a:r>
              <a:rPr lang="ru-RU" sz="2400" dirty="0" smtClean="0"/>
              <a:t>научно объяснять явления;</a:t>
            </a:r>
          </a:p>
          <a:p>
            <a:r>
              <a:rPr lang="ru-RU" sz="2400" dirty="0" smtClean="0"/>
              <a:t>понимать особенности естественнонаучного исследования;</a:t>
            </a:r>
          </a:p>
          <a:p>
            <a:r>
              <a:rPr lang="ru-RU" sz="2400" dirty="0" smtClean="0"/>
              <a:t>научно интерпретировать данные;</a:t>
            </a:r>
          </a:p>
          <a:p>
            <a:r>
              <a:rPr lang="ru-RU" sz="2400" dirty="0" smtClean="0"/>
              <a:t>использовать доказательства для получения вывода.</a:t>
            </a:r>
            <a:endParaRPr lang="ru-RU" sz="2400" dirty="0"/>
          </a:p>
        </p:txBody>
      </p:sp>
    </p:spTree>
    <p:extLst>
      <p:ext uri="{BB962C8B-B14F-4D97-AF65-F5344CB8AC3E}">
        <p14:creationId xmlns:p14="http://schemas.microsoft.com/office/powerpoint/2010/main" xmlns="" val="53365073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Метапредметные результаты </a:t>
            </a:r>
          </a:p>
        </p:txBody>
      </p:sp>
      <p:sp>
        <p:nvSpPr>
          <p:cNvPr id="3" name="Объект 2"/>
          <p:cNvSpPr>
            <a:spLocks noGrp="1"/>
          </p:cNvSpPr>
          <p:nvPr>
            <p:ph idx="1"/>
          </p:nvPr>
        </p:nvSpPr>
        <p:spPr/>
        <p:txBody>
          <a:bodyPr>
            <a:normAutofit/>
          </a:bodyPr>
          <a:lstStyle/>
          <a:p>
            <a:pPr marL="0" indent="0">
              <a:buNone/>
            </a:pPr>
            <a:r>
              <a:rPr lang="ru-RU" sz="2400" dirty="0"/>
              <a:t>При изучении физики, обучающиеся усовершенствуют приобретенные на первом уровне навыки работы с информа­цией и пополнят их. </a:t>
            </a:r>
            <a:endParaRPr lang="ru-RU" sz="2400" dirty="0" smtClean="0"/>
          </a:p>
          <a:p>
            <a:pPr marL="0" indent="0">
              <a:buNone/>
            </a:pPr>
            <a:endParaRPr lang="ru-RU" sz="2400" dirty="0" smtClean="0"/>
          </a:p>
          <a:p>
            <a:pPr marL="0" indent="0">
              <a:buNone/>
            </a:pPr>
            <a:r>
              <a:rPr lang="ru-RU" sz="2400" dirty="0" smtClean="0"/>
              <a:t>Они могут </a:t>
            </a:r>
            <a:r>
              <a:rPr lang="ru-RU" sz="2400" dirty="0"/>
              <a:t>работать с </a:t>
            </a:r>
            <a:r>
              <a:rPr lang="ru-RU" sz="2400" u="sng" dirty="0"/>
              <a:t>текстами</a:t>
            </a:r>
            <a:r>
              <a:rPr lang="ru-RU" sz="2400" dirty="0"/>
              <a:t>, преобразовывать и интерпретировать содержащуюся в них </a:t>
            </a:r>
            <a:r>
              <a:rPr lang="ru-RU" sz="2400" u="sng" dirty="0"/>
              <a:t>информацию</a:t>
            </a:r>
            <a:r>
              <a:rPr lang="ru-RU" sz="2400" dirty="0"/>
              <a:t>, в том числе: </a:t>
            </a:r>
          </a:p>
        </p:txBody>
      </p:sp>
    </p:spTree>
    <p:extLst>
      <p:ext uri="{BB962C8B-B14F-4D97-AF65-F5344CB8AC3E}">
        <p14:creationId xmlns:p14="http://schemas.microsoft.com/office/powerpoint/2010/main" xmlns="" val="264376316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Метапредметные результаты </a:t>
            </a:r>
          </a:p>
        </p:txBody>
      </p:sp>
      <p:sp>
        <p:nvSpPr>
          <p:cNvPr id="3" name="Объект 2"/>
          <p:cNvSpPr>
            <a:spLocks noGrp="1"/>
          </p:cNvSpPr>
          <p:nvPr>
            <p:ph idx="1"/>
          </p:nvPr>
        </p:nvSpPr>
        <p:spPr>
          <a:xfrm>
            <a:off x="1066800" y="2103120"/>
            <a:ext cx="10058400" cy="4462272"/>
          </a:xfrm>
        </p:spPr>
        <p:txBody>
          <a:bodyPr>
            <a:normAutofit/>
          </a:bodyPr>
          <a:lstStyle/>
          <a:p>
            <a:r>
              <a:rPr lang="ru-RU" sz="2400" dirty="0" smtClean="0"/>
              <a:t>систематизировать</a:t>
            </a:r>
            <a:r>
              <a:rPr lang="ru-RU" sz="2400" dirty="0"/>
              <a:t>, сопоставлять, анализировать, обобщать и интерпретировать </a:t>
            </a:r>
            <a:r>
              <a:rPr lang="ru-RU" sz="2400" u="sng" dirty="0"/>
              <a:t>информацию</a:t>
            </a:r>
            <a:r>
              <a:rPr lang="ru-RU" sz="2400" dirty="0"/>
              <a:t>, содержащуюся в готовых информационных объектах; </a:t>
            </a:r>
          </a:p>
          <a:p>
            <a:r>
              <a:rPr lang="ru-RU" sz="2400" dirty="0" smtClean="0"/>
              <a:t>выделять </a:t>
            </a:r>
            <a:r>
              <a:rPr lang="ru-RU" sz="2400" dirty="0"/>
              <a:t>главную и избыточную информацию, выполнять смысловое свёртывание выделенных фактов, мыслей; представлять информацию в сжатой словесной форме (в виде плана или тезисов) и в наглядно-символической форме (в виде таблиц, графических схем и диаграмм, карт понятий - концептуальных диаграмм, опорных конспектов); </a:t>
            </a:r>
          </a:p>
          <a:p>
            <a:r>
              <a:rPr lang="ru-RU" sz="2400" dirty="0" smtClean="0"/>
              <a:t>заполнять </a:t>
            </a:r>
            <a:r>
              <a:rPr lang="ru-RU" sz="2400" dirty="0"/>
              <a:t>и дополнять таблицы, схемы, диаграммы, тексты. </a:t>
            </a:r>
          </a:p>
        </p:txBody>
      </p:sp>
    </p:spTree>
    <p:extLst>
      <p:ext uri="{BB962C8B-B14F-4D97-AF65-F5344CB8AC3E}">
        <p14:creationId xmlns:p14="http://schemas.microsoft.com/office/powerpoint/2010/main" xmlns="" val="264407668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Инструменты учителя на уроках </a:t>
            </a:r>
            <a:r>
              <a:rPr lang="ru-RU" dirty="0" smtClean="0"/>
              <a:t>физики</a:t>
            </a:r>
            <a:r>
              <a:rPr lang="en-US" dirty="0" smtClean="0"/>
              <a:t> (</a:t>
            </a:r>
            <a:r>
              <a:rPr lang="ru-RU" dirty="0" smtClean="0"/>
              <a:t>типы заданий</a:t>
            </a:r>
            <a:r>
              <a:rPr lang="en-US" dirty="0" smtClean="0"/>
              <a:t>)</a:t>
            </a:r>
            <a:r>
              <a:rPr lang="ru-RU" dirty="0" smtClean="0"/>
              <a:t>:</a:t>
            </a:r>
            <a:endParaRPr lang="ru-RU" dirty="0"/>
          </a:p>
        </p:txBody>
      </p:sp>
      <p:sp>
        <p:nvSpPr>
          <p:cNvPr id="3" name="Объект 2"/>
          <p:cNvSpPr>
            <a:spLocks noGrp="1"/>
          </p:cNvSpPr>
          <p:nvPr>
            <p:ph idx="1"/>
          </p:nvPr>
        </p:nvSpPr>
        <p:spPr/>
        <p:txBody>
          <a:bodyPr>
            <a:normAutofit/>
          </a:bodyPr>
          <a:lstStyle/>
          <a:p>
            <a:r>
              <a:rPr lang="ru-RU" sz="2400" dirty="0" smtClean="0"/>
              <a:t>Задания </a:t>
            </a:r>
            <a:r>
              <a:rPr lang="ru-RU" sz="2400" dirty="0"/>
              <a:t>на работу с текстом</a:t>
            </a:r>
          </a:p>
          <a:p>
            <a:r>
              <a:rPr lang="ru-RU" sz="2400" dirty="0" smtClean="0"/>
              <a:t>Опорные </a:t>
            </a:r>
            <a:r>
              <a:rPr lang="ru-RU" sz="2400" dirty="0"/>
              <a:t>конспекты</a:t>
            </a:r>
          </a:p>
          <a:p>
            <a:r>
              <a:rPr lang="ru-RU" sz="2400" dirty="0" smtClean="0"/>
              <a:t>Контекстные </a:t>
            </a:r>
            <a:r>
              <a:rPr lang="ru-RU" sz="2400" dirty="0"/>
              <a:t>задачи</a:t>
            </a:r>
          </a:p>
          <a:p>
            <a:r>
              <a:rPr lang="ru-RU" sz="2400" dirty="0" smtClean="0"/>
              <a:t>Качественные </a:t>
            </a:r>
            <a:r>
              <a:rPr lang="ru-RU" sz="2400" dirty="0"/>
              <a:t>задачи</a:t>
            </a:r>
          </a:p>
          <a:p>
            <a:r>
              <a:rPr lang="ru-RU" sz="2400" dirty="0" smtClean="0"/>
              <a:t>Рубрика </a:t>
            </a:r>
            <a:r>
              <a:rPr lang="ru-RU" sz="2400" dirty="0"/>
              <a:t>«Мои физические исследования», «Домашний эксперимент» и др.</a:t>
            </a:r>
          </a:p>
          <a:p>
            <a:r>
              <a:rPr lang="ru-RU" sz="2400" dirty="0"/>
              <a:t>Работа с информацией в нетекстовом виде</a:t>
            </a:r>
            <a:r>
              <a:rPr lang="ru-RU" sz="2400" dirty="0" smtClean="0"/>
              <a:t>.</a:t>
            </a:r>
            <a:endParaRPr lang="ru-RU" sz="2400" dirty="0"/>
          </a:p>
        </p:txBody>
      </p:sp>
    </p:spTree>
    <p:extLst>
      <p:ext uri="{BB962C8B-B14F-4D97-AF65-F5344CB8AC3E}">
        <p14:creationId xmlns:p14="http://schemas.microsoft.com/office/powerpoint/2010/main" xmlns="" val="73414332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600" dirty="0"/>
              <a:t>Примеры задач на формирование функциональной грамотности в области </a:t>
            </a:r>
            <a:r>
              <a:rPr lang="ru-RU" sz="3600" dirty="0" smtClean="0"/>
              <a:t>естествознания</a:t>
            </a:r>
            <a:endParaRPr lang="ru-RU" sz="3600" dirty="0"/>
          </a:p>
        </p:txBody>
      </p:sp>
      <p:sp>
        <p:nvSpPr>
          <p:cNvPr id="4" name="Подзаголовок 3"/>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359206025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Задача 1</a:t>
            </a:r>
            <a:endParaRPr lang="ru-RU"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665075751"/>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2">
  <a:themeElements>
    <a:clrScheme name="Савон">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Савон">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Савон">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Тема2" id="{88476402-B55A-4571-A676-2E26BC40BC0D}" vid="{EA263FE9-41AB-4AC1-A889-BB1D481B5F25}"/>
    </a:ext>
  </a:extLst>
</a:theme>
</file>

<file path=docProps/app.xml><?xml version="1.0" encoding="utf-8"?>
<Properties xmlns="http://schemas.openxmlformats.org/officeDocument/2006/extended-properties" xmlns:vt="http://schemas.openxmlformats.org/officeDocument/2006/docPropsVTypes">
  <Template>Тема2</Template>
  <TotalTime>148</TotalTime>
  <Words>1211</Words>
  <Application>Microsoft Office PowerPoint</Application>
  <PresentationFormat>Произвольный</PresentationFormat>
  <Paragraphs>151</Paragraphs>
  <Slides>33</Slides>
  <Notes>0</Notes>
  <HiddenSlides>2</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Тема2</vt:lpstr>
      <vt:lpstr>Функциональная грамотность: Естественнонаучная грамотность</vt:lpstr>
      <vt:lpstr>Виды функциональной грамотности</vt:lpstr>
      <vt:lpstr>Естественнонаучная грамотность</vt:lpstr>
      <vt:lpstr>Компетенции естественнонаучной грамотности: </vt:lpstr>
      <vt:lpstr>Метапредметные результаты </vt:lpstr>
      <vt:lpstr>Метапредметные результаты </vt:lpstr>
      <vt:lpstr>Инструменты учителя на уроках физики (типы заданий):</vt:lpstr>
      <vt:lpstr>Примеры задач на формирование функциональной грамотности в области естествознания</vt:lpstr>
      <vt:lpstr>Задача 1</vt:lpstr>
      <vt:lpstr>Задание.  Распространение запахов</vt:lpstr>
      <vt:lpstr>Вопрос 1. Выберите верное утверждение</vt:lpstr>
      <vt:lpstr>Вопрос 2</vt:lpstr>
      <vt:lpstr>Развёрнутый ответ</vt:lpstr>
      <vt:lpstr>Задача 2</vt:lpstr>
      <vt:lpstr>Задание Воздушные «шары счастья»</vt:lpstr>
      <vt:lpstr>Воздушные «шары счастья»</vt:lpstr>
      <vt:lpstr>Вопрос 1. Выберите верный ответ</vt:lpstr>
      <vt:lpstr>Вопрос 2</vt:lpstr>
      <vt:lpstr>Вопрос 2</vt:lpstr>
      <vt:lpstr>Задача 3</vt:lpstr>
      <vt:lpstr>Задание Приливная электростанция</vt:lpstr>
      <vt:lpstr>Задание Приливная электростанция</vt:lpstr>
      <vt:lpstr>Задание Приливная электростанция</vt:lpstr>
      <vt:lpstr>Задание Приливная электростанция</vt:lpstr>
      <vt:lpstr>Вопрос 1</vt:lpstr>
      <vt:lpstr>Вопрос 2</vt:lpstr>
      <vt:lpstr>Вопрос 3. Выберите все верные ответы</vt:lpstr>
      <vt:lpstr>Вопрос 4</vt:lpstr>
      <vt:lpstr>Вопрос 5. Установите последовательность</vt:lpstr>
      <vt:lpstr>Вопрос 6. Поставьте «+» в соответствующем столбце таблицы</vt:lpstr>
      <vt:lpstr>Вопрос 2</vt:lpstr>
      <vt:lpstr>Вывод</vt:lpstr>
      <vt:lpstr>Литература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 Кукобако</dc:creator>
  <cp:lastModifiedBy>Учитель</cp:lastModifiedBy>
  <cp:revision>23</cp:revision>
  <dcterms:created xsi:type="dcterms:W3CDTF">2022-10-20T01:50:05Z</dcterms:created>
  <dcterms:modified xsi:type="dcterms:W3CDTF">2022-10-29T10:21:33Z</dcterms:modified>
</cp:coreProperties>
</file>